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embeddedFontLst>
    <p:embeddedFont>
      <p:font typeface="Quattrocento Sans" charset="-122" pitchFamily="34"/>
      <p:regular r:id="rId22"/>
    </p:embeddedFont>
    <p:embeddedFont>
      <p:font typeface="Liter" charset="-122" pitchFamily="34"/>
      <p:regular r:id="rId23"/>
    </p:embeddedFont>
    <p:embeddedFont>
      <p:font typeface="MiSans" charset="-122" pitchFamily="34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lliedpg.com/8c4dd63d89d1eaff37679a29370b1c9b1d37254f.jpe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316038"/>
            <a:ext cx="3502025" cy="387350"/>
          </a:xfrm>
          <a:custGeom>
            <a:avLst/>
            <a:gdLst/>
            <a:ahLst/>
            <a:cxnLst/>
            <a:rect l="l" t="t" r="r" b="b"/>
            <a:pathLst>
              <a:path w="3502025" h="387350">
                <a:moveTo>
                  <a:pt x="193675" y="0"/>
                </a:moveTo>
                <a:lnTo>
                  <a:pt x="3308350" y="0"/>
                </a:lnTo>
                <a:cubicBezTo>
                  <a:pt x="3415314" y="0"/>
                  <a:pt x="3502025" y="86711"/>
                  <a:pt x="3502025" y="193675"/>
                </a:cubicBezTo>
                <a:lnTo>
                  <a:pt x="3502025" y="193675"/>
                </a:lnTo>
                <a:cubicBezTo>
                  <a:pt x="3502025" y="300639"/>
                  <a:pt x="3415314" y="387350"/>
                  <a:pt x="3308350" y="387350"/>
                </a:cubicBezTo>
                <a:lnTo>
                  <a:pt x="193675" y="387350"/>
                </a:lnTo>
                <a:cubicBezTo>
                  <a:pt x="86711" y="387350"/>
                  <a:pt x="0" y="300639"/>
                  <a:pt x="0" y="193675"/>
                </a:cubicBezTo>
                <a:lnTo>
                  <a:pt x="0" y="193675"/>
                </a:lnTo>
                <a:cubicBezTo>
                  <a:pt x="0" y="86711"/>
                  <a:pt x="86711" y="0"/>
                  <a:pt x="193675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569" y="141446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3"/>
          <p:cNvSpPr/>
          <p:nvPr/>
        </p:nvSpPr>
        <p:spPr>
          <a:xfrm>
            <a:off x="930275" y="1395413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MECHANICAL ENGINEERING PROJECT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163763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AD-HTC Fuel-Enhanced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Gas Cycle 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106863"/>
            <a:ext cx="7429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Integrated Simulation Platform with Interactive UI/UX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50879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90538" y="522128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1" name="Text 8"/>
          <p:cNvSpPr/>
          <p:nvPr/>
        </p:nvSpPr>
        <p:spPr>
          <a:xfrm>
            <a:off x="952500" y="5087938"/>
            <a:ext cx="81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Team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52500" y="5278438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7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011462" y="50879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2132906" y="52212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5" name="Text 12"/>
          <p:cNvSpPr/>
          <p:nvPr/>
        </p:nvSpPr>
        <p:spPr>
          <a:xfrm>
            <a:off x="2582962" y="5087938"/>
            <a:ext cx="1628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Platform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582962" y="5278438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Simulation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452838" y="50879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4586188" y="52212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357" y="2493"/>
                </a:moveTo>
                <a:cubicBezTo>
                  <a:pt x="177738" y="223"/>
                  <a:pt x="181198" y="-595"/>
                  <a:pt x="184398" y="446"/>
                </a:cubicBezTo>
                <a:cubicBezTo>
                  <a:pt x="188044" y="1674"/>
                  <a:pt x="190500" y="5097"/>
                  <a:pt x="190500" y="8930"/>
                </a:cubicBezTo>
                <a:lnTo>
                  <a:pt x="190500" y="78470"/>
                </a:lnTo>
                <a:cubicBezTo>
                  <a:pt x="190500" y="127285"/>
                  <a:pt x="150279" y="166688"/>
                  <a:pt x="101650" y="166688"/>
                </a:cubicBezTo>
                <a:cubicBezTo>
                  <a:pt x="73000" y="166688"/>
                  <a:pt x="48295" y="148270"/>
                  <a:pt x="39328" y="122523"/>
                </a:cubicBezTo>
                <a:cubicBezTo>
                  <a:pt x="26157" y="133983"/>
                  <a:pt x="17859" y="150837"/>
                  <a:pt x="17859" y="169664"/>
                </a:cubicBezTo>
                <a:cubicBezTo>
                  <a:pt x="17859" y="174613"/>
                  <a:pt x="13878" y="178594"/>
                  <a:pt x="8930" y="178594"/>
                </a:cubicBezTo>
                <a:cubicBezTo>
                  <a:pt x="3981" y="178594"/>
                  <a:pt x="0" y="174613"/>
                  <a:pt x="0" y="169664"/>
                </a:cubicBezTo>
                <a:cubicBezTo>
                  <a:pt x="0" y="141796"/>
                  <a:pt x="14213" y="117239"/>
                  <a:pt x="35756" y="102803"/>
                </a:cubicBezTo>
                <a:cubicBezTo>
                  <a:pt x="48890" y="94022"/>
                  <a:pt x="64554" y="89297"/>
                  <a:pt x="80367" y="89297"/>
                </a:cubicBezTo>
                <a:lnTo>
                  <a:pt x="110133" y="89297"/>
                </a:lnTo>
                <a:cubicBezTo>
                  <a:pt x="115081" y="89297"/>
                  <a:pt x="119063" y="85316"/>
                  <a:pt x="119063" y="80367"/>
                </a:cubicBezTo>
                <a:cubicBezTo>
                  <a:pt x="119063" y="75419"/>
                  <a:pt x="115081" y="71438"/>
                  <a:pt x="110133" y="71438"/>
                </a:cubicBezTo>
                <a:lnTo>
                  <a:pt x="80367" y="71438"/>
                </a:lnTo>
                <a:cubicBezTo>
                  <a:pt x="65596" y="71438"/>
                  <a:pt x="51606" y="74712"/>
                  <a:pt x="39067" y="80553"/>
                </a:cubicBezTo>
                <a:cubicBezTo>
                  <a:pt x="47737" y="54508"/>
                  <a:pt x="72256" y="35719"/>
                  <a:pt x="101203" y="35719"/>
                </a:cubicBezTo>
                <a:cubicBezTo>
                  <a:pt x="125909" y="35719"/>
                  <a:pt x="144289" y="27496"/>
                  <a:pt x="156530" y="19348"/>
                </a:cubicBezTo>
                <a:cubicBezTo>
                  <a:pt x="163674" y="14585"/>
                  <a:pt x="169738" y="8892"/>
                  <a:pt x="175394" y="2493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9" name="Text 16"/>
          <p:cNvSpPr/>
          <p:nvPr/>
        </p:nvSpPr>
        <p:spPr>
          <a:xfrm>
            <a:off x="5024339" y="5087938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Focus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24339" y="5278438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Sustainable Energy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 Implementation - JavaScript Dashboard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11426825" cy="5292725"/>
          </a:xfrm>
          <a:custGeom>
            <a:avLst/>
            <a:gdLst/>
            <a:ahLst/>
            <a:cxnLst/>
            <a:rect l="l" t="t" r="r" b="b"/>
            <a:pathLst>
              <a:path w="11426825" h="5292725">
                <a:moveTo>
                  <a:pt x="114323" y="0"/>
                </a:moveTo>
                <a:lnTo>
                  <a:pt x="11312502" y="0"/>
                </a:lnTo>
                <a:cubicBezTo>
                  <a:pt x="11375641" y="0"/>
                  <a:pt x="11426825" y="51184"/>
                  <a:pt x="11426825" y="114323"/>
                </a:cubicBezTo>
                <a:lnTo>
                  <a:pt x="11426825" y="5178402"/>
                </a:lnTo>
                <a:cubicBezTo>
                  <a:pt x="11426825" y="5241541"/>
                  <a:pt x="11375641" y="5292725"/>
                  <a:pt x="11312502" y="5292725"/>
                </a:cubicBezTo>
                <a:lnTo>
                  <a:pt x="114323" y="5292725"/>
                </a:lnTo>
                <a:cubicBezTo>
                  <a:pt x="51184" y="5292725"/>
                  <a:pt x="0" y="5241541"/>
                  <a:pt x="0" y="5178402"/>
                </a:cubicBezTo>
                <a:lnTo>
                  <a:pt x="0" y="114323"/>
                </a:lnTo>
                <a:cubicBezTo>
                  <a:pt x="0" y="51226"/>
                  <a:pt x="51226" y="0"/>
                  <a:pt x="11432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3563" y="13779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777875" y="1339853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Dashboard Interface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2925" y="1724028"/>
            <a:ext cx="6149975" cy="4587875"/>
          </a:xfrm>
          <a:custGeom>
            <a:avLst/>
            <a:gdLst/>
            <a:ahLst/>
            <a:cxnLst/>
            <a:rect l="l" t="t" r="r" b="b"/>
            <a:pathLst>
              <a:path w="6149975" h="4587875">
                <a:moveTo>
                  <a:pt x="76205" y="0"/>
                </a:moveTo>
                <a:lnTo>
                  <a:pt x="6073770" y="0"/>
                </a:lnTo>
                <a:cubicBezTo>
                  <a:pt x="6115857" y="0"/>
                  <a:pt x="6149975" y="34118"/>
                  <a:pt x="6149975" y="76205"/>
                </a:cubicBezTo>
                <a:lnTo>
                  <a:pt x="6149975" y="4511670"/>
                </a:lnTo>
                <a:cubicBezTo>
                  <a:pt x="6149975" y="4553757"/>
                  <a:pt x="6115857" y="4587875"/>
                  <a:pt x="6073770" y="4587875"/>
                </a:cubicBezTo>
                <a:lnTo>
                  <a:pt x="76205" y="4587875"/>
                </a:lnTo>
                <a:cubicBezTo>
                  <a:pt x="34118" y="4587875"/>
                  <a:pt x="0" y="4553757"/>
                  <a:pt x="0" y="451167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568">
                <a:alpha val="6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60400" y="2301877"/>
            <a:ext cx="5915025" cy="6350"/>
          </a:xfrm>
          <a:custGeom>
            <a:avLst/>
            <a:gdLst/>
            <a:ahLst/>
            <a:cxnLst/>
            <a:rect l="l" t="t" r="r" b="b"/>
            <a:pathLst>
              <a:path w="5915025" h="6350">
                <a:moveTo>
                  <a:pt x="0" y="0"/>
                </a:moveTo>
                <a:lnTo>
                  <a:pt x="5915025" y="0"/>
                </a:lnTo>
                <a:lnTo>
                  <a:pt x="59150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60400" y="187960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/>
              </a:gs>
              <a:gs pos="100000">
                <a:srgbClr val="38B2AC"/>
              </a:gs>
            </a:gsLst>
            <a:lin ang="2700000" scaled="1"/>
          </a:gradFill>
          <a:ln/>
        </p:spPr>
      </p:sp>
      <p:sp>
        <p:nvSpPr>
          <p:cNvPr id="10" name="Shape 8"/>
          <p:cNvSpPr/>
          <p:nvPr/>
        </p:nvSpPr>
        <p:spPr>
          <a:xfrm>
            <a:off x="736600" y="19558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4256" y="9525"/>
                  <a:pt x="0" y="13781"/>
                  <a:pt x="0" y="19050"/>
                </a:cubicBezTo>
                <a:lnTo>
                  <a:pt x="0" y="128588"/>
                </a:lnTo>
                <a:cubicBezTo>
                  <a:pt x="0" y="136475"/>
                  <a:pt x="6400" y="142875"/>
                  <a:pt x="14288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45303"/>
                </a:lnTo>
                <a:cubicBezTo>
                  <a:pt x="152400" y="39886"/>
                  <a:pt x="146625" y="36463"/>
                  <a:pt x="141863" y="39023"/>
                </a:cubicBezTo>
                <a:lnTo>
                  <a:pt x="95250" y="64115"/>
                </a:lnTo>
                <a:lnTo>
                  <a:pt x="95250" y="45303"/>
                </a:lnTo>
                <a:cubicBezTo>
                  <a:pt x="95250" y="39886"/>
                  <a:pt x="89475" y="36463"/>
                  <a:pt x="84713" y="39023"/>
                </a:cubicBezTo>
                <a:lnTo>
                  <a:pt x="38100" y="64115"/>
                </a:lnTo>
                <a:lnTo>
                  <a:pt x="38100" y="19050"/>
                </a:lnTo>
                <a:cubicBezTo>
                  <a:pt x="38100" y="13781"/>
                  <a:pt x="33844" y="9525"/>
                  <a:pt x="28575" y="9525"/>
                </a:cubicBezTo>
                <a:lnTo>
                  <a:pt x="9525" y="95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079500" y="1841502"/>
            <a:ext cx="314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AD-HTC Power Cycle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79500" y="2070102"/>
            <a:ext cx="3124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Anaerobic Digestion - Hydrothermal Carbonization Integration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339729" y="1879602"/>
            <a:ext cx="1314450" cy="304800"/>
          </a:xfrm>
          <a:custGeom>
            <a:avLst/>
            <a:gdLst/>
            <a:ahLst/>
            <a:cxnLst/>
            <a:rect l="l" t="t" r="r" b="b"/>
            <a:pathLst>
              <a:path w="1314450" h="304800">
                <a:moveTo>
                  <a:pt x="76200" y="0"/>
                </a:moveTo>
                <a:lnTo>
                  <a:pt x="1238250" y="0"/>
                </a:lnTo>
                <a:cubicBezTo>
                  <a:pt x="1280306" y="0"/>
                  <a:pt x="1314450" y="34144"/>
                  <a:pt x="1314450" y="76200"/>
                </a:cubicBezTo>
                <a:lnTo>
                  <a:pt x="1314450" y="228600"/>
                </a:lnTo>
                <a:cubicBezTo>
                  <a:pt x="1314450" y="270656"/>
                  <a:pt x="1280306" y="304800"/>
                  <a:pt x="12382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4" name="Shape 12"/>
          <p:cNvSpPr/>
          <p:nvPr/>
        </p:nvSpPr>
        <p:spPr>
          <a:xfrm>
            <a:off x="4481413" y="196532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23753" y="9611"/>
                </a:moveTo>
                <a:cubicBezTo>
                  <a:pt x="20523" y="7840"/>
                  <a:pt x="16617" y="7918"/>
                  <a:pt x="13439" y="9793"/>
                </a:cubicBezTo>
                <a:cubicBezTo>
                  <a:pt x="10262" y="11668"/>
                  <a:pt x="8334" y="15080"/>
                  <a:pt x="8334" y="18752"/>
                </a:cubicBezTo>
                <a:lnTo>
                  <a:pt x="8334" y="114598"/>
                </a:lnTo>
                <a:cubicBezTo>
                  <a:pt x="8334" y="118270"/>
                  <a:pt x="10288" y="121682"/>
                  <a:pt x="13439" y="123557"/>
                </a:cubicBezTo>
                <a:cubicBezTo>
                  <a:pt x="16591" y="125432"/>
                  <a:pt x="20523" y="125510"/>
                  <a:pt x="23753" y="123739"/>
                </a:cubicBezTo>
                <a:lnTo>
                  <a:pt x="111264" y="75817"/>
                </a:lnTo>
                <a:cubicBezTo>
                  <a:pt x="114598" y="73994"/>
                  <a:pt x="116681" y="70478"/>
                  <a:pt x="116681" y="66675"/>
                </a:cubicBezTo>
                <a:cubicBezTo>
                  <a:pt x="116681" y="62872"/>
                  <a:pt x="114598" y="59356"/>
                  <a:pt x="111264" y="57533"/>
                </a:cubicBezTo>
                <a:lnTo>
                  <a:pt x="23753" y="961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511179" y="1879602"/>
            <a:ext cx="12096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 Base Case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25815" y="1879602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76200" y="0"/>
                </a:moveTo>
                <a:lnTo>
                  <a:pt x="771525" y="0"/>
                </a:lnTo>
                <a:cubicBezTo>
                  <a:pt x="813581" y="0"/>
                  <a:pt x="847725" y="34144"/>
                  <a:pt x="847725" y="76200"/>
                </a:cubicBezTo>
                <a:lnTo>
                  <a:pt x="847725" y="228600"/>
                </a:lnTo>
                <a:cubicBezTo>
                  <a:pt x="847725" y="270656"/>
                  <a:pt x="813581" y="304800"/>
                  <a:pt x="7715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17" name="Shape 15"/>
          <p:cNvSpPr/>
          <p:nvPr/>
        </p:nvSpPr>
        <p:spPr>
          <a:xfrm>
            <a:off x="5867499" y="1965327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8334"/>
                </a:moveTo>
                <a:cubicBezTo>
                  <a:pt x="66675" y="3724"/>
                  <a:pt x="62951" y="0"/>
                  <a:pt x="58341" y="0"/>
                </a:cubicBezTo>
                <a:cubicBezTo>
                  <a:pt x="53731" y="0"/>
                  <a:pt x="50006" y="3724"/>
                  <a:pt x="50006" y="8334"/>
                </a:cubicBezTo>
                <a:lnTo>
                  <a:pt x="50006" y="63211"/>
                </a:lnTo>
                <a:lnTo>
                  <a:pt x="39224" y="52428"/>
                </a:lnTo>
                <a:cubicBezTo>
                  <a:pt x="35968" y="49173"/>
                  <a:pt x="30681" y="49173"/>
                  <a:pt x="27425" y="52428"/>
                </a:cubicBezTo>
                <a:cubicBezTo>
                  <a:pt x="24170" y="55684"/>
                  <a:pt x="24170" y="60971"/>
                  <a:pt x="27425" y="64227"/>
                </a:cubicBezTo>
                <a:lnTo>
                  <a:pt x="52428" y="89230"/>
                </a:lnTo>
                <a:cubicBezTo>
                  <a:pt x="55684" y="92486"/>
                  <a:pt x="60971" y="92486"/>
                  <a:pt x="64227" y="89230"/>
                </a:cubicBezTo>
                <a:lnTo>
                  <a:pt x="89230" y="64227"/>
                </a:lnTo>
                <a:cubicBezTo>
                  <a:pt x="92486" y="60971"/>
                  <a:pt x="92486" y="55684"/>
                  <a:pt x="89230" y="52428"/>
                </a:cubicBezTo>
                <a:cubicBezTo>
                  <a:pt x="85974" y="49173"/>
                  <a:pt x="80687" y="49173"/>
                  <a:pt x="77432" y="52428"/>
                </a:cubicBezTo>
                <a:lnTo>
                  <a:pt x="66675" y="63211"/>
                </a:lnTo>
                <a:lnTo>
                  <a:pt x="66675" y="8334"/>
                </a:lnTo>
                <a:close/>
                <a:moveTo>
                  <a:pt x="16669" y="83344"/>
                </a:moveTo>
                <a:cubicBezTo>
                  <a:pt x="7475" y="83344"/>
                  <a:pt x="0" y="90819"/>
                  <a:pt x="0" y="100013"/>
                </a:cubicBezTo>
                <a:lnTo>
                  <a:pt x="0" y="108347"/>
                </a:lnTo>
                <a:cubicBezTo>
                  <a:pt x="0" y="117541"/>
                  <a:pt x="7475" y="125016"/>
                  <a:pt x="16669" y="125016"/>
                </a:cubicBezTo>
                <a:lnTo>
                  <a:pt x="100013" y="125016"/>
                </a:lnTo>
                <a:cubicBezTo>
                  <a:pt x="109206" y="125016"/>
                  <a:pt x="116681" y="117541"/>
                  <a:pt x="116681" y="108347"/>
                </a:cubicBezTo>
                <a:lnTo>
                  <a:pt x="116681" y="100013"/>
                </a:lnTo>
                <a:cubicBezTo>
                  <a:pt x="116681" y="90819"/>
                  <a:pt x="109206" y="83344"/>
                  <a:pt x="100013" y="83344"/>
                </a:cubicBezTo>
                <a:lnTo>
                  <a:pt x="87797" y="83344"/>
                </a:lnTo>
                <a:lnTo>
                  <a:pt x="73056" y="98085"/>
                </a:lnTo>
                <a:cubicBezTo>
                  <a:pt x="64930" y="106211"/>
                  <a:pt x="51725" y="106211"/>
                  <a:pt x="43599" y="98085"/>
                </a:cubicBezTo>
                <a:lnTo>
                  <a:pt x="28884" y="83344"/>
                </a:lnTo>
                <a:lnTo>
                  <a:pt x="16669" y="83344"/>
                </a:lnTo>
                <a:close/>
                <a:moveTo>
                  <a:pt x="95845" y="97929"/>
                </a:moveTo>
                <a:cubicBezTo>
                  <a:pt x="99295" y="97929"/>
                  <a:pt x="102096" y="100730"/>
                  <a:pt x="102096" y="104180"/>
                </a:cubicBezTo>
                <a:cubicBezTo>
                  <a:pt x="102096" y="107630"/>
                  <a:pt x="99295" y="110430"/>
                  <a:pt x="95845" y="110430"/>
                </a:cubicBezTo>
                <a:cubicBezTo>
                  <a:pt x="92395" y="110430"/>
                  <a:pt x="89595" y="107630"/>
                  <a:pt x="89595" y="104180"/>
                </a:cubicBezTo>
                <a:cubicBezTo>
                  <a:pt x="89595" y="100730"/>
                  <a:pt x="92395" y="97929"/>
                  <a:pt x="95845" y="9792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5897265" y="1879602"/>
            <a:ext cx="7429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3575" y="2422525"/>
            <a:ext cx="873125" cy="311150"/>
          </a:xfrm>
          <a:custGeom>
            <a:avLst/>
            <a:gdLst/>
            <a:ahLst/>
            <a:cxnLst/>
            <a:rect l="l" t="t" r="r" b="b"/>
            <a:pathLst>
              <a:path w="873125" h="311150">
                <a:moveTo>
                  <a:pt x="76201" y="0"/>
                </a:moveTo>
                <a:lnTo>
                  <a:pt x="796924" y="0"/>
                </a:lnTo>
                <a:cubicBezTo>
                  <a:pt x="839009" y="0"/>
                  <a:pt x="873125" y="34116"/>
                  <a:pt x="873125" y="76201"/>
                </a:cubicBezTo>
                <a:lnTo>
                  <a:pt x="873125" y="234949"/>
                </a:lnTo>
                <a:cubicBezTo>
                  <a:pt x="873125" y="277034"/>
                  <a:pt x="839009" y="311150"/>
                  <a:pt x="796924" y="311150"/>
                </a:cubicBezTo>
                <a:lnTo>
                  <a:pt x="76201" y="311150"/>
                </a:lnTo>
                <a:cubicBezTo>
                  <a:pt x="34144" y="311150"/>
                  <a:pt x="0" y="277006"/>
                  <a:pt x="0" y="2349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27063" y="2419350"/>
            <a:ext cx="9334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578570" y="2419350"/>
            <a:ext cx="942975" cy="314325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Parameters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534940" y="2419350"/>
            <a:ext cx="1647825" cy="314325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Thermodynamic Charts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191298" y="2419350"/>
            <a:ext cx="857250" cy="314325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Scenarios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55691" y="2419350"/>
            <a:ext cx="1028700" cy="314325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3575" y="2854327"/>
            <a:ext cx="1416050" cy="806450"/>
          </a:xfrm>
          <a:custGeom>
            <a:avLst/>
            <a:gdLst/>
            <a:ahLst/>
            <a:cxnLst/>
            <a:rect l="l" t="t" r="r" b="b"/>
            <a:pathLst>
              <a:path w="1416050" h="806450">
                <a:moveTo>
                  <a:pt x="76201" y="0"/>
                </a:moveTo>
                <a:lnTo>
                  <a:pt x="1339849" y="0"/>
                </a:lnTo>
                <a:cubicBezTo>
                  <a:pt x="1381905" y="0"/>
                  <a:pt x="1416050" y="34145"/>
                  <a:pt x="1416050" y="76201"/>
                </a:cubicBezTo>
                <a:lnTo>
                  <a:pt x="1416050" y="730249"/>
                </a:lnTo>
                <a:cubicBezTo>
                  <a:pt x="1416050" y="772305"/>
                  <a:pt x="1381905" y="806450"/>
                  <a:pt x="1339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42950" y="2933700"/>
            <a:ext cx="952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Power Output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837829" y="2933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8" name="Text 26"/>
          <p:cNvSpPr/>
          <p:nvPr/>
        </p:nvSpPr>
        <p:spPr>
          <a:xfrm>
            <a:off x="742950" y="31242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287.5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42950" y="3429000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↑ kW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161679" y="2854327"/>
            <a:ext cx="1416050" cy="806450"/>
          </a:xfrm>
          <a:custGeom>
            <a:avLst/>
            <a:gdLst/>
            <a:ahLst/>
            <a:cxnLst/>
            <a:rect l="l" t="t" r="r" b="b"/>
            <a:pathLst>
              <a:path w="1416050" h="806450">
                <a:moveTo>
                  <a:pt x="76201" y="0"/>
                </a:moveTo>
                <a:lnTo>
                  <a:pt x="1339849" y="0"/>
                </a:lnTo>
                <a:cubicBezTo>
                  <a:pt x="1381905" y="0"/>
                  <a:pt x="1416050" y="34145"/>
                  <a:pt x="1416050" y="76201"/>
                </a:cubicBezTo>
                <a:lnTo>
                  <a:pt x="1416050" y="730249"/>
                </a:lnTo>
                <a:cubicBezTo>
                  <a:pt x="1416050" y="772305"/>
                  <a:pt x="1381905" y="806450"/>
                  <a:pt x="1339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2241054" y="2933700"/>
            <a:ext cx="923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Efficiency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326408" y="2933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3" name="Text 31"/>
          <p:cNvSpPr/>
          <p:nvPr/>
        </p:nvSpPr>
        <p:spPr>
          <a:xfrm>
            <a:off x="2241054" y="31242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18295.3%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241054" y="3429000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↗ Overall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659783" y="2854327"/>
            <a:ext cx="1416050" cy="806450"/>
          </a:xfrm>
          <a:custGeom>
            <a:avLst/>
            <a:gdLst/>
            <a:ahLst/>
            <a:cxnLst/>
            <a:rect l="l" t="t" r="r" b="b"/>
            <a:pathLst>
              <a:path w="1416050" h="806450">
                <a:moveTo>
                  <a:pt x="76201" y="0"/>
                </a:moveTo>
                <a:lnTo>
                  <a:pt x="1339849" y="0"/>
                </a:lnTo>
                <a:cubicBezTo>
                  <a:pt x="1381905" y="0"/>
                  <a:pt x="1416050" y="34145"/>
                  <a:pt x="1416050" y="76201"/>
                </a:cubicBezTo>
                <a:lnTo>
                  <a:pt x="1416050" y="730249"/>
                </a:lnTo>
                <a:cubicBezTo>
                  <a:pt x="1416050" y="772305"/>
                  <a:pt x="1381905" y="806450"/>
                  <a:pt x="1339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846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3739158" y="2933700"/>
            <a:ext cx="942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 Production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834037" y="2933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85725" y="0"/>
                </a:moveTo>
                <a:lnTo>
                  <a:pt x="38100" y="0"/>
                </a:lnTo>
                <a:cubicBezTo>
                  <a:pt x="32831" y="0"/>
                  <a:pt x="28575" y="4256"/>
                  <a:pt x="28575" y="9525"/>
                </a:cubicBezTo>
                <a:cubicBezTo>
                  <a:pt x="28575" y="14794"/>
                  <a:pt x="32831" y="19050"/>
                  <a:pt x="38100" y="19050"/>
                </a:cubicBezTo>
                <a:lnTo>
                  <a:pt x="38100" y="64145"/>
                </a:lnTo>
                <a:lnTo>
                  <a:pt x="2232" y="126891"/>
                </a:lnTo>
                <a:cubicBezTo>
                  <a:pt x="774" y="129480"/>
                  <a:pt x="0" y="132368"/>
                  <a:pt x="0" y="135344"/>
                </a:cubicBezTo>
                <a:cubicBezTo>
                  <a:pt x="0" y="144780"/>
                  <a:pt x="7620" y="152400"/>
                  <a:pt x="17056" y="152400"/>
                </a:cubicBezTo>
                <a:lnTo>
                  <a:pt x="116294" y="152400"/>
                </a:lnTo>
                <a:cubicBezTo>
                  <a:pt x="125700" y="152400"/>
                  <a:pt x="133350" y="144780"/>
                  <a:pt x="133350" y="135344"/>
                </a:cubicBezTo>
                <a:cubicBezTo>
                  <a:pt x="133350" y="132368"/>
                  <a:pt x="132576" y="129451"/>
                  <a:pt x="131118" y="126891"/>
                </a:cubicBezTo>
                <a:lnTo>
                  <a:pt x="95250" y="64145"/>
                </a:lnTo>
                <a:lnTo>
                  <a:pt x="95250" y="19050"/>
                </a:lnTo>
                <a:cubicBezTo>
                  <a:pt x="100519" y="19050"/>
                  <a:pt x="104775" y="14794"/>
                  <a:pt x="104775" y="9525"/>
                </a:cubicBezTo>
                <a:cubicBezTo>
                  <a:pt x="104775" y="4256"/>
                  <a:pt x="100519" y="0"/>
                  <a:pt x="95250" y="0"/>
                </a:cubicBezTo>
                <a:lnTo>
                  <a:pt x="85725" y="0"/>
                </a:lnTo>
                <a:close/>
                <a:moveTo>
                  <a:pt x="57150" y="64145"/>
                </a:moveTo>
                <a:lnTo>
                  <a:pt x="57150" y="19050"/>
                </a:lnTo>
                <a:lnTo>
                  <a:pt x="76200" y="19050"/>
                </a:lnTo>
                <a:lnTo>
                  <a:pt x="76200" y="64145"/>
                </a:lnTo>
                <a:cubicBezTo>
                  <a:pt x="76200" y="67449"/>
                  <a:pt x="77063" y="70723"/>
                  <a:pt x="78700" y="73610"/>
                </a:cubicBezTo>
                <a:lnTo>
                  <a:pt x="91083" y="95250"/>
                </a:lnTo>
                <a:lnTo>
                  <a:pt x="42267" y="95250"/>
                </a:lnTo>
                <a:lnTo>
                  <a:pt x="54650" y="73610"/>
                </a:lnTo>
                <a:cubicBezTo>
                  <a:pt x="56287" y="70723"/>
                  <a:pt x="57150" y="67479"/>
                  <a:pt x="57150" y="6414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8" name="Text 36"/>
          <p:cNvSpPr/>
          <p:nvPr/>
        </p:nvSpPr>
        <p:spPr>
          <a:xfrm>
            <a:off x="3739158" y="31242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1080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739158" y="3429000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m³/day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157887" y="2854327"/>
            <a:ext cx="1416050" cy="806450"/>
          </a:xfrm>
          <a:custGeom>
            <a:avLst/>
            <a:gdLst/>
            <a:ahLst/>
            <a:cxnLst/>
            <a:rect l="l" t="t" r="r" b="b"/>
            <a:pathLst>
              <a:path w="1416050" h="806450">
                <a:moveTo>
                  <a:pt x="76201" y="0"/>
                </a:moveTo>
                <a:lnTo>
                  <a:pt x="1339849" y="0"/>
                </a:lnTo>
                <a:cubicBezTo>
                  <a:pt x="1381905" y="0"/>
                  <a:pt x="1416050" y="34145"/>
                  <a:pt x="1416050" y="76201"/>
                </a:cubicBezTo>
                <a:lnTo>
                  <a:pt x="1416050" y="730249"/>
                </a:lnTo>
                <a:cubicBezTo>
                  <a:pt x="1416050" y="772305"/>
                  <a:pt x="1381905" y="806450"/>
                  <a:pt x="1339849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846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5237262" y="2933700"/>
            <a:ext cx="83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Self-Sufficiency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32240" y="2933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7150" y="38100"/>
                </a:moveTo>
                <a:cubicBezTo>
                  <a:pt x="57150" y="22329"/>
                  <a:pt x="44346" y="9525"/>
                  <a:pt x="28575" y="9525"/>
                </a:cubicBezTo>
                <a:cubicBezTo>
                  <a:pt x="12804" y="9525"/>
                  <a:pt x="0" y="22329"/>
                  <a:pt x="0" y="38100"/>
                </a:cubicBezTo>
                <a:cubicBezTo>
                  <a:pt x="0" y="53871"/>
                  <a:pt x="12804" y="66675"/>
                  <a:pt x="28575" y="66675"/>
                </a:cubicBezTo>
                <a:cubicBezTo>
                  <a:pt x="44346" y="66675"/>
                  <a:pt x="57150" y="53871"/>
                  <a:pt x="57150" y="38100"/>
                </a:cubicBezTo>
                <a:close/>
                <a:moveTo>
                  <a:pt x="133350" y="114300"/>
                </a:moveTo>
                <a:cubicBezTo>
                  <a:pt x="133350" y="98529"/>
                  <a:pt x="120546" y="85725"/>
                  <a:pt x="104775" y="85725"/>
                </a:cubicBezTo>
                <a:cubicBezTo>
                  <a:pt x="89004" y="85725"/>
                  <a:pt x="76200" y="98529"/>
                  <a:pt x="76200" y="114300"/>
                </a:cubicBezTo>
                <a:cubicBezTo>
                  <a:pt x="76200" y="130071"/>
                  <a:pt x="89004" y="142875"/>
                  <a:pt x="104775" y="142875"/>
                </a:cubicBezTo>
                <a:cubicBezTo>
                  <a:pt x="120546" y="142875"/>
                  <a:pt x="133350" y="130071"/>
                  <a:pt x="133350" y="114300"/>
                </a:cubicBezTo>
                <a:close/>
                <a:moveTo>
                  <a:pt x="130552" y="25777"/>
                </a:moveTo>
                <a:cubicBezTo>
                  <a:pt x="134273" y="22056"/>
                  <a:pt x="134273" y="16014"/>
                  <a:pt x="130552" y="12293"/>
                </a:cubicBezTo>
                <a:cubicBezTo>
                  <a:pt x="126831" y="8573"/>
                  <a:pt x="120789" y="8573"/>
                  <a:pt x="117068" y="12293"/>
                </a:cubicBezTo>
                <a:lnTo>
                  <a:pt x="2768" y="126593"/>
                </a:lnTo>
                <a:cubicBezTo>
                  <a:pt x="-952" y="130314"/>
                  <a:pt x="-952" y="136356"/>
                  <a:pt x="2768" y="140077"/>
                </a:cubicBezTo>
                <a:cubicBezTo>
                  <a:pt x="6489" y="143798"/>
                  <a:pt x="12531" y="143798"/>
                  <a:pt x="16252" y="140077"/>
                </a:cubicBezTo>
                <a:lnTo>
                  <a:pt x="130552" y="2577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3" name="Text 41"/>
          <p:cNvSpPr/>
          <p:nvPr/>
        </p:nvSpPr>
        <p:spPr>
          <a:xfrm>
            <a:off x="5237262" y="31242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1%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237262" y="3429000"/>
            <a:ext cx="131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Heat Integration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63575" y="3781428"/>
            <a:ext cx="5911850" cy="1416050"/>
          </a:xfrm>
          <a:custGeom>
            <a:avLst/>
            <a:gdLst/>
            <a:ahLst/>
            <a:cxnLst/>
            <a:rect l="l" t="t" r="r" b="b"/>
            <a:pathLst>
              <a:path w="5911850" h="1416050">
                <a:moveTo>
                  <a:pt x="76198" y="0"/>
                </a:moveTo>
                <a:lnTo>
                  <a:pt x="5835652" y="0"/>
                </a:lnTo>
                <a:cubicBezTo>
                  <a:pt x="5877735" y="0"/>
                  <a:pt x="5911850" y="34115"/>
                  <a:pt x="5911850" y="76198"/>
                </a:cubicBezTo>
                <a:lnTo>
                  <a:pt x="5911850" y="1339852"/>
                </a:lnTo>
                <a:cubicBezTo>
                  <a:pt x="5911850" y="1381935"/>
                  <a:pt x="5877735" y="1416050"/>
                  <a:pt x="5835652" y="1416050"/>
                </a:cubicBezTo>
                <a:lnTo>
                  <a:pt x="76198" y="1416050"/>
                </a:lnTo>
                <a:cubicBezTo>
                  <a:pt x="34115" y="1416050"/>
                  <a:pt x="0" y="1381935"/>
                  <a:pt x="0" y="133985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81050" y="3898902"/>
            <a:ext cx="5743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Flow Diagram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2517676" y="4527552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flow diagram visualization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814840" y="1724028"/>
            <a:ext cx="4835525" cy="4587875"/>
          </a:xfrm>
          <a:custGeom>
            <a:avLst/>
            <a:gdLst/>
            <a:ahLst/>
            <a:cxnLst/>
            <a:rect l="l" t="t" r="r" b="b"/>
            <a:pathLst>
              <a:path w="4835525" h="4587875">
                <a:moveTo>
                  <a:pt x="114284" y="0"/>
                </a:moveTo>
                <a:lnTo>
                  <a:pt x="4721241" y="0"/>
                </a:lnTo>
                <a:cubicBezTo>
                  <a:pt x="4784358" y="0"/>
                  <a:pt x="4835525" y="51167"/>
                  <a:pt x="4835525" y="114284"/>
                </a:cubicBezTo>
                <a:lnTo>
                  <a:pt x="4835525" y="4473591"/>
                </a:lnTo>
                <a:cubicBezTo>
                  <a:pt x="4835525" y="4536708"/>
                  <a:pt x="4784358" y="4587875"/>
                  <a:pt x="4721241" y="4587875"/>
                </a:cubicBezTo>
                <a:lnTo>
                  <a:pt x="114284" y="4587875"/>
                </a:lnTo>
                <a:cubicBezTo>
                  <a:pt x="51167" y="4587875"/>
                  <a:pt x="0" y="4536708"/>
                  <a:pt x="0" y="4473591"/>
                </a:cubicBezTo>
                <a:lnTo>
                  <a:pt x="0" y="114284"/>
                </a:lnTo>
                <a:cubicBezTo>
                  <a:pt x="0" y="51167"/>
                  <a:pt x="51167" y="0"/>
                  <a:pt x="11428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994228" y="192722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50" name="Text 48"/>
          <p:cNvSpPr/>
          <p:nvPr/>
        </p:nvSpPr>
        <p:spPr>
          <a:xfrm>
            <a:off x="7189490" y="1879602"/>
            <a:ext cx="439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Navigation System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989465" y="2260602"/>
            <a:ext cx="4505325" cy="647700"/>
          </a:xfrm>
          <a:custGeom>
            <a:avLst/>
            <a:gdLst/>
            <a:ahLst/>
            <a:cxnLst/>
            <a:rect l="l" t="t" r="r" b="b"/>
            <a:pathLst>
              <a:path w="4505325" h="647700">
                <a:moveTo>
                  <a:pt x="38100" y="0"/>
                </a:moveTo>
                <a:lnTo>
                  <a:pt x="4429123" y="0"/>
                </a:lnTo>
                <a:cubicBezTo>
                  <a:pt x="4471208" y="0"/>
                  <a:pt x="4505325" y="34117"/>
                  <a:pt x="4505325" y="76202"/>
                </a:cubicBezTo>
                <a:lnTo>
                  <a:pt x="4505325" y="571498"/>
                </a:lnTo>
                <a:cubicBezTo>
                  <a:pt x="4505325" y="613583"/>
                  <a:pt x="4471208" y="647700"/>
                  <a:pt x="4429123" y="647700"/>
                </a:cubicBez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6989465" y="2260602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3810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53" name="Shape 51"/>
          <p:cNvSpPr/>
          <p:nvPr/>
        </p:nvSpPr>
        <p:spPr>
          <a:xfrm>
            <a:off x="7141865" y="25082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76200" y="123825"/>
                </a:moveTo>
                <a:cubicBezTo>
                  <a:pt x="86707" y="123825"/>
                  <a:pt x="95250" y="115282"/>
                  <a:pt x="95250" y="104775"/>
                </a:cubicBezTo>
                <a:cubicBezTo>
                  <a:pt x="95250" y="99953"/>
                  <a:pt x="93464" y="95518"/>
                  <a:pt x="90488" y="92184"/>
                </a:cubicBezTo>
                <a:lnTo>
                  <a:pt x="111175" y="50840"/>
                </a:lnTo>
                <a:cubicBezTo>
                  <a:pt x="112931" y="47298"/>
                  <a:pt x="111502" y="43011"/>
                  <a:pt x="107990" y="41255"/>
                </a:cubicBezTo>
                <a:cubicBezTo>
                  <a:pt x="104477" y="39499"/>
                  <a:pt x="100161" y="40928"/>
                  <a:pt x="98405" y="44440"/>
                </a:cubicBezTo>
                <a:lnTo>
                  <a:pt x="77718" y="85785"/>
                </a:lnTo>
                <a:cubicBezTo>
                  <a:pt x="77212" y="85755"/>
                  <a:pt x="76706" y="85725"/>
                  <a:pt x="76200" y="85725"/>
                </a:cubicBezTo>
                <a:cubicBezTo>
                  <a:pt x="65693" y="85725"/>
                  <a:pt x="57150" y="94268"/>
                  <a:pt x="57150" y="104775"/>
                </a:cubicBezTo>
                <a:cubicBezTo>
                  <a:pt x="57150" y="115282"/>
                  <a:pt x="65693" y="123825"/>
                  <a:pt x="76200" y="123825"/>
                </a:cubicBezTo>
                <a:close/>
                <a:moveTo>
                  <a:pt x="52388" y="42863"/>
                </a:moveTo>
                <a:cubicBezTo>
                  <a:pt x="52388" y="37606"/>
                  <a:pt x="48119" y="33338"/>
                  <a:pt x="42863" y="33338"/>
                </a:cubicBezTo>
                <a:cubicBezTo>
                  <a:pt x="37606" y="33338"/>
                  <a:pt x="33338" y="37606"/>
                  <a:pt x="33338" y="42863"/>
                </a:cubicBezTo>
                <a:cubicBezTo>
                  <a:pt x="33338" y="48119"/>
                  <a:pt x="37606" y="52388"/>
                  <a:pt x="42863" y="52388"/>
                </a:cubicBezTo>
                <a:cubicBezTo>
                  <a:pt x="48119" y="52388"/>
                  <a:pt x="52388" y="48119"/>
                  <a:pt x="52388" y="42863"/>
                </a:cubicBezTo>
                <a:close/>
                <a:moveTo>
                  <a:pt x="28575" y="85725"/>
                </a:moveTo>
                <a:cubicBezTo>
                  <a:pt x="33832" y="85725"/>
                  <a:pt x="38100" y="81457"/>
                  <a:pt x="38100" y="76200"/>
                </a:cubicBez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lose/>
                <a:moveTo>
                  <a:pt x="133350" y="76200"/>
                </a:moveTo>
                <a:cubicBezTo>
                  <a:pt x="133350" y="70943"/>
                  <a:pt x="129082" y="66675"/>
                  <a:pt x="123825" y="66675"/>
                </a:cubicBezTo>
                <a:cubicBezTo>
                  <a:pt x="118568" y="66675"/>
                  <a:pt x="114300" y="70943"/>
                  <a:pt x="114300" y="76200"/>
                </a:cubicBezTo>
                <a:cubicBezTo>
                  <a:pt x="114300" y="81457"/>
                  <a:pt x="118568" y="85725"/>
                  <a:pt x="123825" y="85725"/>
                </a:cubicBezTo>
                <a:cubicBezTo>
                  <a:pt x="129082" y="85725"/>
                  <a:pt x="133350" y="81457"/>
                  <a:pt x="133350" y="7620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54" name="Text 52"/>
          <p:cNvSpPr/>
          <p:nvPr/>
        </p:nvSpPr>
        <p:spPr>
          <a:xfrm>
            <a:off x="7427615" y="2374902"/>
            <a:ext cx="167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427615" y="2603502"/>
            <a:ext cx="1666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metrics overview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989465" y="2984502"/>
            <a:ext cx="4505325" cy="647700"/>
          </a:xfrm>
          <a:custGeom>
            <a:avLst/>
            <a:gdLst/>
            <a:ahLst/>
            <a:cxnLst/>
            <a:rect l="l" t="t" r="r" b="b"/>
            <a:pathLst>
              <a:path w="4505325" h="647700">
                <a:moveTo>
                  <a:pt x="38100" y="0"/>
                </a:moveTo>
                <a:lnTo>
                  <a:pt x="4429123" y="0"/>
                </a:lnTo>
                <a:cubicBezTo>
                  <a:pt x="4471208" y="0"/>
                  <a:pt x="4505325" y="34117"/>
                  <a:pt x="4505325" y="76202"/>
                </a:cubicBezTo>
                <a:lnTo>
                  <a:pt x="4505325" y="571498"/>
                </a:lnTo>
                <a:cubicBezTo>
                  <a:pt x="4505325" y="613583"/>
                  <a:pt x="4471208" y="647700"/>
                  <a:pt x="4429123" y="647700"/>
                </a:cubicBez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989465" y="2984502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3810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58" name="Shape 56"/>
          <p:cNvSpPr/>
          <p:nvPr/>
        </p:nvSpPr>
        <p:spPr>
          <a:xfrm>
            <a:off x="7141865" y="32321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4256" y="19050"/>
                  <a:pt x="0" y="23306"/>
                  <a:pt x="0" y="28575"/>
                </a:cubicBezTo>
                <a:cubicBezTo>
                  <a:pt x="0" y="33844"/>
                  <a:pt x="4256" y="38100"/>
                  <a:pt x="9525" y="38100"/>
                </a:cubicBezTo>
                <a:lnTo>
                  <a:pt x="35332" y="38100"/>
                </a:lnTo>
                <a:cubicBezTo>
                  <a:pt x="38993" y="46524"/>
                  <a:pt x="47387" y="52388"/>
                  <a:pt x="57150" y="52388"/>
                </a:cubicBezTo>
                <a:cubicBezTo>
                  <a:pt x="66913" y="52388"/>
                  <a:pt x="75307" y="46524"/>
                  <a:pt x="78968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78968" y="19050"/>
                </a:lnTo>
                <a:cubicBezTo>
                  <a:pt x="75307" y="10626"/>
                  <a:pt x="66913" y="4763"/>
                  <a:pt x="57150" y="4763"/>
                </a:cubicBezTo>
                <a:cubicBezTo>
                  <a:pt x="47387" y="4763"/>
                  <a:pt x="38993" y="10626"/>
                  <a:pt x="35332" y="19050"/>
                </a:cubicBezTo>
                <a:lnTo>
                  <a:pt x="9525" y="19050"/>
                </a:lnTo>
                <a:close/>
                <a:moveTo>
                  <a:pt x="9525" y="66675"/>
                </a:move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82957" y="85725"/>
                </a:lnTo>
                <a:cubicBezTo>
                  <a:pt x="86618" y="94149"/>
                  <a:pt x="95012" y="100013"/>
                  <a:pt x="104775" y="100013"/>
                </a:cubicBezTo>
                <a:cubicBezTo>
                  <a:pt x="114538" y="100013"/>
                  <a:pt x="122932" y="94149"/>
                  <a:pt x="126593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126593" y="66675"/>
                </a:lnTo>
                <a:cubicBezTo>
                  <a:pt x="122932" y="58251"/>
                  <a:pt x="114538" y="52388"/>
                  <a:pt x="104775" y="52388"/>
                </a:cubicBezTo>
                <a:cubicBezTo>
                  <a:pt x="95012" y="52388"/>
                  <a:pt x="86618" y="58251"/>
                  <a:pt x="82957" y="66675"/>
                </a:cubicBezTo>
                <a:lnTo>
                  <a:pt x="9525" y="66675"/>
                </a:lnTo>
                <a:close/>
                <a:moveTo>
                  <a:pt x="9525" y="114300"/>
                </a:moveTo>
                <a:cubicBezTo>
                  <a:pt x="4256" y="114300"/>
                  <a:pt x="0" y="118556"/>
                  <a:pt x="0" y="123825"/>
                </a:cubicBezTo>
                <a:cubicBezTo>
                  <a:pt x="0" y="129094"/>
                  <a:pt x="4256" y="133350"/>
                  <a:pt x="9525" y="133350"/>
                </a:cubicBezTo>
                <a:lnTo>
                  <a:pt x="25807" y="133350"/>
                </a:lnTo>
                <a:cubicBezTo>
                  <a:pt x="29468" y="141774"/>
                  <a:pt x="37862" y="147638"/>
                  <a:pt x="47625" y="147638"/>
                </a:cubicBezTo>
                <a:cubicBezTo>
                  <a:pt x="57388" y="147638"/>
                  <a:pt x="65782" y="141774"/>
                  <a:pt x="69443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69443" y="114300"/>
                </a:lnTo>
                <a:cubicBezTo>
                  <a:pt x="65782" y="105876"/>
                  <a:pt x="57388" y="100013"/>
                  <a:pt x="47625" y="100013"/>
                </a:cubicBezTo>
                <a:cubicBezTo>
                  <a:pt x="37862" y="100013"/>
                  <a:pt x="29468" y="105876"/>
                  <a:pt x="25807" y="114300"/>
                </a:cubicBezTo>
                <a:lnTo>
                  <a:pt x="9525" y="114300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59" name="Text 57"/>
          <p:cNvSpPr/>
          <p:nvPr/>
        </p:nvSpPr>
        <p:spPr>
          <a:xfrm>
            <a:off x="7427615" y="3098802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Parameters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427615" y="3327402"/>
            <a:ext cx="1504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input controls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989465" y="3708402"/>
            <a:ext cx="4505325" cy="647700"/>
          </a:xfrm>
          <a:custGeom>
            <a:avLst/>
            <a:gdLst/>
            <a:ahLst/>
            <a:cxnLst/>
            <a:rect l="l" t="t" r="r" b="b"/>
            <a:pathLst>
              <a:path w="4505325" h="647700">
                <a:moveTo>
                  <a:pt x="38100" y="0"/>
                </a:moveTo>
                <a:lnTo>
                  <a:pt x="4429123" y="0"/>
                </a:lnTo>
                <a:cubicBezTo>
                  <a:pt x="4471208" y="0"/>
                  <a:pt x="4505325" y="34117"/>
                  <a:pt x="4505325" y="76202"/>
                </a:cubicBezTo>
                <a:lnTo>
                  <a:pt x="4505325" y="571498"/>
                </a:lnTo>
                <a:cubicBezTo>
                  <a:pt x="4505325" y="613583"/>
                  <a:pt x="4471208" y="647700"/>
                  <a:pt x="4429123" y="647700"/>
                </a:cubicBez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6989465" y="3708402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3810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3" name="Shape 61"/>
          <p:cNvSpPr/>
          <p:nvPr/>
        </p:nvSpPr>
        <p:spPr>
          <a:xfrm>
            <a:off x="7141865" y="39560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71438" y="28575"/>
                </a:moveTo>
                <a:cubicBezTo>
                  <a:pt x="73432" y="28575"/>
                  <a:pt x="75337" y="29408"/>
                  <a:pt x="76706" y="30897"/>
                </a:cubicBezTo>
                <a:lnTo>
                  <a:pt x="97869" y="53965"/>
                </a:lnTo>
                <a:lnTo>
                  <a:pt x="111621" y="40184"/>
                </a:lnTo>
                <a:cubicBezTo>
                  <a:pt x="114419" y="37386"/>
                  <a:pt x="118943" y="37386"/>
                  <a:pt x="121712" y="40184"/>
                </a:cubicBezTo>
                <a:lnTo>
                  <a:pt x="140762" y="59234"/>
                </a:lnTo>
                <a:cubicBezTo>
                  <a:pt x="142101" y="60573"/>
                  <a:pt x="142845" y="62389"/>
                  <a:pt x="142845" y="64294"/>
                </a:cubicBezTo>
                <a:lnTo>
                  <a:pt x="142845" y="97631"/>
                </a:lnTo>
                <a:cubicBezTo>
                  <a:pt x="142845" y="101590"/>
                  <a:pt x="139660" y="104775"/>
                  <a:pt x="135701" y="104775"/>
                </a:cubicBezTo>
                <a:lnTo>
                  <a:pt x="45214" y="104775"/>
                </a:lnTo>
                <a:cubicBezTo>
                  <a:pt x="41255" y="104775"/>
                  <a:pt x="38070" y="101590"/>
                  <a:pt x="38070" y="97631"/>
                </a:cubicBezTo>
                <a:lnTo>
                  <a:pt x="38070" y="64294"/>
                </a:lnTo>
                <a:cubicBezTo>
                  <a:pt x="38070" y="62508"/>
                  <a:pt x="38755" y="60781"/>
                  <a:pt x="39945" y="59472"/>
                </a:cubicBezTo>
                <a:lnTo>
                  <a:pt x="66139" y="30897"/>
                </a:lnTo>
                <a:cubicBezTo>
                  <a:pt x="67479" y="29408"/>
                  <a:pt x="69413" y="28575"/>
                  <a:pt x="71408" y="2857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4" name="Text 62"/>
          <p:cNvSpPr/>
          <p:nvPr/>
        </p:nvSpPr>
        <p:spPr>
          <a:xfrm>
            <a:off x="7427615" y="3822702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Thermodynamic Charts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427615" y="4051302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h-s and T-Ḣ diagrams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989465" y="4432302"/>
            <a:ext cx="4505325" cy="647700"/>
          </a:xfrm>
          <a:custGeom>
            <a:avLst/>
            <a:gdLst/>
            <a:ahLst/>
            <a:cxnLst/>
            <a:rect l="l" t="t" r="r" b="b"/>
            <a:pathLst>
              <a:path w="4505325" h="647700">
                <a:moveTo>
                  <a:pt x="38100" y="0"/>
                </a:moveTo>
                <a:lnTo>
                  <a:pt x="4429123" y="0"/>
                </a:lnTo>
                <a:cubicBezTo>
                  <a:pt x="4471208" y="0"/>
                  <a:pt x="4505325" y="34117"/>
                  <a:pt x="4505325" y="76202"/>
                </a:cubicBezTo>
                <a:lnTo>
                  <a:pt x="4505325" y="571498"/>
                </a:lnTo>
                <a:cubicBezTo>
                  <a:pt x="4505325" y="613583"/>
                  <a:pt x="4471208" y="647700"/>
                  <a:pt x="4429123" y="647700"/>
                </a:cubicBez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6989465" y="4432302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3810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68" name="Shape 66"/>
          <p:cNvSpPr/>
          <p:nvPr/>
        </p:nvSpPr>
        <p:spPr>
          <a:xfrm>
            <a:off x="7141865" y="46799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69" name="Text 67"/>
          <p:cNvSpPr/>
          <p:nvPr/>
        </p:nvSpPr>
        <p:spPr>
          <a:xfrm>
            <a:off x="7427615" y="4546602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Scenarios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427615" y="4775202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Pre-configured cases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989465" y="5156202"/>
            <a:ext cx="4505325" cy="647700"/>
          </a:xfrm>
          <a:custGeom>
            <a:avLst/>
            <a:gdLst/>
            <a:ahLst/>
            <a:cxnLst/>
            <a:rect l="l" t="t" r="r" b="b"/>
            <a:pathLst>
              <a:path w="4505325" h="647700">
                <a:moveTo>
                  <a:pt x="38100" y="0"/>
                </a:moveTo>
                <a:lnTo>
                  <a:pt x="4429123" y="0"/>
                </a:lnTo>
                <a:cubicBezTo>
                  <a:pt x="4471208" y="0"/>
                  <a:pt x="4505325" y="34117"/>
                  <a:pt x="4505325" y="76202"/>
                </a:cubicBezTo>
                <a:lnTo>
                  <a:pt x="4505325" y="571498"/>
                </a:lnTo>
                <a:cubicBezTo>
                  <a:pt x="4505325" y="613583"/>
                  <a:pt x="4471208" y="647700"/>
                  <a:pt x="4429123" y="647700"/>
                </a:cubicBez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6989465" y="5156202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3810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38100" y="647700"/>
                </a:lnTo>
                <a:cubicBezTo>
                  <a:pt x="17072" y="647700"/>
                  <a:pt x="0" y="630628"/>
                  <a:pt x="0" y="609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73" name="Shape 71"/>
          <p:cNvSpPr/>
          <p:nvPr/>
        </p:nvSpPr>
        <p:spPr>
          <a:xfrm>
            <a:off x="7141865" y="54038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74" name="Text 72"/>
          <p:cNvSpPr/>
          <p:nvPr/>
        </p:nvSpPr>
        <p:spPr>
          <a:xfrm>
            <a:off x="7427615" y="5270502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7427615" y="5499102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tuning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CONTROLS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UI/UX Parameter Integration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5635625" cy="5387975"/>
          </a:xfrm>
          <a:custGeom>
            <a:avLst/>
            <a:gdLst/>
            <a:ahLst/>
            <a:cxnLst/>
            <a:rect l="l" t="t" r="r" b="b"/>
            <a:pathLst>
              <a:path w="5635625" h="5387975">
                <a:moveTo>
                  <a:pt x="114279" y="0"/>
                </a:moveTo>
                <a:lnTo>
                  <a:pt x="5521346" y="0"/>
                </a:lnTo>
                <a:cubicBezTo>
                  <a:pt x="5584461" y="0"/>
                  <a:pt x="5635625" y="51164"/>
                  <a:pt x="5635625" y="114279"/>
                </a:cubicBezTo>
                <a:lnTo>
                  <a:pt x="5635625" y="5273696"/>
                </a:lnTo>
                <a:cubicBezTo>
                  <a:pt x="5635625" y="5336811"/>
                  <a:pt x="5584461" y="5387975"/>
                  <a:pt x="5521346" y="5387975"/>
                </a:cubicBezTo>
                <a:lnTo>
                  <a:pt x="114279" y="5387975"/>
                </a:lnTo>
                <a:cubicBezTo>
                  <a:pt x="51164" y="5387975"/>
                  <a:pt x="0" y="5336811"/>
                  <a:pt x="0" y="5273696"/>
                </a:cubicBezTo>
                <a:lnTo>
                  <a:pt x="0" y="114279"/>
                </a:lnTo>
                <a:cubicBezTo>
                  <a:pt x="0" y="51207"/>
                  <a:pt x="51207" y="0"/>
                  <a:pt x="11427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7850" y="137795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73100" y="14732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2591" y="3535"/>
                </a:moveTo>
                <a:cubicBezTo>
                  <a:pt x="73707" y="-1972"/>
                  <a:pt x="78581" y="-5953"/>
                  <a:pt x="84237" y="-5953"/>
                </a:cubicBezTo>
                <a:lnTo>
                  <a:pt x="106487" y="-5953"/>
                </a:lnTo>
                <a:cubicBezTo>
                  <a:pt x="112142" y="-5953"/>
                  <a:pt x="117016" y="-1972"/>
                  <a:pt x="118132" y="3535"/>
                </a:cubicBezTo>
                <a:lnTo>
                  <a:pt x="123527" y="29580"/>
                </a:lnTo>
                <a:cubicBezTo>
                  <a:pt x="128774" y="31812"/>
                  <a:pt x="133685" y="34677"/>
                  <a:pt x="138150" y="38063"/>
                </a:cubicBezTo>
                <a:lnTo>
                  <a:pt x="163376" y="29691"/>
                </a:lnTo>
                <a:cubicBezTo>
                  <a:pt x="168734" y="27905"/>
                  <a:pt x="174613" y="30138"/>
                  <a:pt x="177440" y="35049"/>
                </a:cubicBezTo>
                <a:lnTo>
                  <a:pt x="188565" y="54322"/>
                </a:lnTo>
                <a:cubicBezTo>
                  <a:pt x="191393" y="59234"/>
                  <a:pt x="190388" y="65410"/>
                  <a:pt x="186147" y="69168"/>
                </a:cubicBezTo>
                <a:lnTo>
                  <a:pt x="166315" y="86804"/>
                </a:lnTo>
                <a:cubicBezTo>
                  <a:pt x="166650" y="89557"/>
                  <a:pt x="166799" y="92385"/>
                  <a:pt x="166799" y="95250"/>
                </a:cubicBezTo>
                <a:cubicBezTo>
                  <a:pt x="166799" y="98115"/>
                  <a:pt x="166613" y="100943"/>
                  <a:pt x="166315" y="103696"/>
                </a:cubicBezTo>
                <a:lnTo>
                  <a:pt x="186184" y="121369"/>
                </a:lnTo>
                <a:cubicBezTo>
                  <a:pt x="190426" y="125127"/>
                  <a:pt x="191393" y="131341"/>
                  <a:pt x="188602" y="136215"/>
                </a:cubicBezTo>
                <a:lnTo>
                  <a:pt x="177478" y="155488"/>
                </a:lnTo>
                <a:cubicBezTo>
                  <a:pt x="174650" y="160362"/>
                  <a:pt x="168771" y="162632"/>
                  <a:pt x="163413" y="160846"/>
                </a:cubicBezTo>
                <a:lnTo>
                  <a:pt x="138187" y="152474"/>
                </a:lnTo>
                <a:cubicBezTo>
                  <a:pt x="133685" y="155860"/>
                  <a:pt x="128774" y="158688"/>
                  <a:pt x="123565" y="160958"/>
                </a:cubicBezTo>
                <a:lnTo>
                  <a:pt x="118207" y="186965"/>
                </a:lnTo>
                <a:cubicBezTo>
                  <a:pt x="117053" y="192509"/>
                  <a:pt x="112179" y="196453"/>
                  <a:pt x="106561" y="196453"/>
                </a:cubicBezTo>
                <a:lnTo>
                  <a:pt x="84311" y="196453"/>
                </a:lnTo>
                <a:cubicBezTo>
                  <a:pt x="78656" y="196453"/>
                  <a:pt x="73782" y="192472"/>
                  <a:pt x="72665" y="186965"/>
                </a:cubicBezTo>
                <a:lnTo>
                  <a:pt x="67308" y="160958"/>
                </a:lnTo>
                <a:cubicBezTo>
                  <a:pt x="62061" y="158725"/>
                  <a:pt x="57187" y="155860"/>
                  <a:pt x="52685" y="152474"/>
                </a:cubicBezTo>
                <a:lnTo>
                  <a:pt x="27347" y="160846"/>
                </a:lnTo>
                <a:cubicBezTo>
                  <a:pt x="21989" y="162632"/>
                  <a:pt x="16111" y="160400"/>
                  <a:pt x="13283" y="155488"/>
                </a:cubicBezTo>
                <a:lnTo>
                  <a:pt x="2158" y="136215"/>
                </a:lnTo>
                <a:cubicBezTo>
                  <a:pt x="-670" y="131304"/>
                  <a:pt x="335" y="125127"/>
                  <a:pt x="4576" y="121369"/>
                </a:cubicBezTo>
                <a:lnTo>
                  <a:pt x="24445" y="103696"/>
                </a:lnTo>
                <a:cubicBezTo>
                  <a:pt x="24110" y="100943"/>
                  <a:pt x="23961" y="98115"/>
                  <a:pt x="23961" y="95250"/>
                </a:cubicBezTo>
                <a:cubicBezTo>
                  <a:pt x="23961" y="92385"/>
                  <a:pt x="24147" y="89557"/>
                  <a:pt x="24445" y="86804"/>
                </a:cubicBezTo>
                <a:lnTo>
                  <a:pt x="4576" y="69131"/>
                </a:lnTo>
                <a:cubicBezTo>
                  <a:pt x="335" y="65373"/>
                  <a:pt x="-633" y="59159"/>
                  <a:pt x="2158" y="54285"/>
                </a:cubicBezTo>
                <a:lnTo>
                  <a:pt x="13283" y="35012"/>
                </a:lnTo>
                <a:cubicBezTo>
                  <a:pt x="16111" y="30100"/>
                  <a:pt x="21989" y="27868"/>
                  <a:pt x="27347" y="29654"/>
                </a:cubicBezTo>
                <a:lnTo>
                  <a:pt x="52574" y="38026"/>
                </a:lnTo>
                <a:cubicBezTo>
                  <a:pt x="57076" y="34640"/>
                  <a:pt x="61987" y="31812"/>
                  <a:pt x="67196" y="29542"/>
                </a:cubicBezTo>
                <a:lnTo>
                  <a:pt x="72591" y="3535"/>
                </a:lnTo>
                <a:close/>
                <a:moveTo>
                  <a:pt x="95362" y="125016"/>
                </a:moveTo>
                <a:cubicBezTo>
                  <a:pt x="105996" y="124976"/>
                  <a:pt x="115801" y="119266"/>
                  <a:pt x="121084" y="110036"/>
                </a:cubicBezTo>
                <a:cubicBezTo>
                  <a:pt x="126366" y="100807"/>
                  <a:pt x="126324" y="89460"/>
                  <a:pt x="120972" y="80271"/>
                </a:cubicBezTo>
                <a:cubicBezTo>
                  <a:pt x="115620" y="71081"/>
                  <a:pt x="105773" y="65444"/>
                  <a:pt x="95138" y="65484"/>
                </a:cubicBezTo>
                <a:cubicBezTo>
                  <a:pt x="84504" y="65524"/>
                  <a:pt x="74699" y="71234"/>
                  <a:pt x="69416" y="80464"/>
                </a:cubicBezTo>
                <a:cubicBezTo>
                  <a:pt x="64134" y="89693"/>
                  <a:pt x="64176" y="101040"/>
                  <a:pt x="69528" y="110229"/>
                </a:cubicBezTo>
                <a:cubicBezTo>
                  <a:pt x="74880" y="119419"/>
                  <a:pt x="84727" y="125056"/>
                  <a:pt x="95362" y="125016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7" name="Text 5"/>
          <p:cNvSpPr/>
          <p:nvPr/>
        </p:nvSpPr>
        <p:spPr>
          <a:xfrm>
            <a:off x="1073150" y="1435103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Gas Turbine Parameters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1914528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98500" y="2051052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Ambient Temperature (K)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24686" y="2032002"/>
            <a:ext cx="361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298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98500" y="2374902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98500" y="2374902"/>
            <a:ext cx="2505075" cy="76200"/>
          </a:xfrm>
          <a:custGeom>
            <a:avLst/>
            <a:gdLst/>
            <a:ahLst/>
            <a:cxnLst/>
            <a:rect l="l" t="t" r="r" b="b"/>
            <a:pathLst>
              <a:path w="2505075" h="76200">
                <a:moveTo>
                  <a:pt x="38100" y="0"/>
                </a:moveTo>
                <a:lnTo>
                  <a:pt x="2466975" y="0"/>
                </a:lnTo>
                <a:cubicBezTo>
                  <a:pt x="2488003" y="0"/>
                  <a:pt x="2505075" y="17072"/>
                  <a:pt x="2505075" y="38100"/>
                </a:cubicBezTo>
                <a:lnTo>
                  <a:pt x="2505075" y="38100"/>
                </a:lnTo>
                <a:cubicBezTo>
                  <a:pt x="2505075" y="59128"/>
                  <a:pt x="2488003" y="76200"/>
                  <a:pt x="24669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3" name="Text 11"/>
          <p:cNvSpPr/>
          <p:nvPr/>
        </p:nvSpPr>
        <p:spPr>
          <a:xfrm>
            <a:off x="698500" y="2489202"/>
            <a:ext cx="323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273 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25380" y="2489202"/>
            <a:ext cx="333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323 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2879725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98500" y="3016253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Pressure Ratio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09109" y="2997203"/>
            <a:ext cx="38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12.0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8500" y="3340103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98500" y="3340103"/>
            <a:ext cx="2247900" cy="76200"/>
          </a:xfrm>
          <a:custGeom>
            <a:avLst/>
            <a:gdLst/>
            <a:ahLst/>
            <a:cxnLst/>
            <a:rect l="l" t="t" r="r" b="b"/>
            <a:pathLst>
              <a:path w="2247900" h="76200">
                <a:moveTo>
                  <a:pt x="38100" y="0"/>
                </a:moveTo>
                <a:lnTo>
                  <a:pt x="2209800" y="0"/>
                </a:lnTo>
                <a:cubicBezTo>
                  <a:pt x="2230828" y="0"/>
                  <a:pt x="2247900" y="17072"/>
                  <a:pt x="2247900" y="38100"/>
                </a:cubicBezTo>
                <a:lnTo>
                  <a:pt x="2247900" y="38100"/>
                </a:lnTo>
                <a:cubicBezTo>
                  <a:pt x="2247900" y="59128"/>
                  <a:pt x="2230828" y="76200"/>
                  <a:pt x="2209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0" name="Text 18"/>
          <p:cNvSpPr/>
          <p:nvPr/>
        </p:nvSpPr>
        <p:spPr>
          <a:xfrm>
            <a:off x="698500" y="3454403"/>
            <a:ext cx="114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82543" y="3454403"/>
            <a:ext cx="180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1025" y="3844927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98500" y="3981450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Turbine Temperature (K)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338267" y="3962400"/>
            <a:ext cx="44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1400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8500" y="4305300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98500" y="4305300"/>
            <a:ext cx="3752850" cy="76200"/>
          </a:xfrm>
          <a:custGeom>
            <a:avLst/>
            <a:gdLst/>
            <a:ahLst/>
            <a:cxnLst/>
            <a:rect l="l" t="t" r="r" b="b"/>
            <a:pathLst>
              <a:path w="3752850" h="76200">
                <a:moveTo>
                  <a:pt x="38100" y="0"/>
                </a:moveTo>
                <a:lnTo>
                  <a:pt x="3714750" y="0"/>
                </a:lnTo>
                <a:cubicBezTo>
                  <a:pt x="3735778" y="0"/>
                  <a:pt x="3752850" y="17072"/>
                  <a:pt x="3752850" y="38100"/>
                </a:cubicBezTo>
                <a:lnTo>
                  <a:pt x="3752850" y="38100"/>
                </a:lnTo>
                <a:cubicBezTo>
                  <a:pt x="3752850" y="59128"/>
                  <a:pt x="3735778" y="76200"/>
                  <a:pt x="37147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7" name="Text 25"/>
          <p:cNvSpPr/>
          <p:nvPr/>
        </p:nvSpPr>
        <p:spPr>
          <a:xfrm>
            <a:off x="698500" y="4419600"/>
            <a:ext cx="361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800 K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58309" y="4419600"/>
            <a:ext cx="400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1600 K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1025" y="4810128"/>
            <a:ext cx="2559050" cy="558800"/>
          </a:xfrm>
          <a:custGeom>
            <a:avLst/>
            <a:gdLst/>
            <a:ahLst/>
            <a:cxnLst/>
            <a:rect l="l" t="t" r="r" b="b"/>
            <a:pathLst>
              <a:path w="2559050" h="558800">
                <a:moveTo>
                  <a:pt x="76198" y="0"/>
                </a:moveTo>
                <a:lnTo>
                  <a:pt x="2482852" y="0"/>
                </a:lnTo>
                <a:cubicBezTo>
                  <a:pt x="2524907" y="0"/>
                  <a:pt x="2559050" y="34143"/>
                  <a:pt x="2559050" y="76198"/>
                </a:cubicBezTo>
                <a:lnTo>
                  <a:pt x="2559050" y="482602"/>
                </a:lnTo>
                <a:cubicBezTo>
                  <a:pt x="2559050" y="524685"/>
                  <a:pt x="2524935" y="558800"/>
                  <a:pt x="248285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98500" y="4946656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Compressor Eff.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720777" y="4927606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0.85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98500" y="5194306"/>
            <a:ext cx="2324100" cy="57150"/>
          </a:xfrm>
          <a:custGeom>
            <a:avLst/>
            <a:gdLst/>
            <a:ahLst/>
            <a:cxnLst/>
            <a:rect l="l" t="t" r="r" b="b"/>
            <a:pathLst>
              <a:path w="2324100" h="57150">
                <a:moveTo>
                  <a:pt x="28575" y="0"/>
                </a:moveTo>
                <a:lnTo>
                  <a:pt x="2295525" y="0"/>
                </a:lnTo>
                <a:cubicBezTo>
                  <a:pt x="2311296" y="0"/>
                  <a:pt x="2324100" y="12804"/>
                  <a:pt x="2324100" y="28575"/>
                </a:cubicBezTo>
                <a:lnTo>
                  <a:pt x="2324100" y="28575"/>
                </a:lnTo>
                <a:cubicBezTo>
                  <a:pt x="2324100" y="44346"/>
                  <a:pt x="2311296" y="57150"/>
                  <a:pt x="2295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98500" y="5194306"/>
            <a:ext cx="1162050" cy="57150"/>
          </a:xfrm>
          <a:custGeom>
            <a:avLst/>
            <a:gdLst/>
            <a:ahLst/>
            <a:cxnLst/>
            <a:rect l="l" t="t" r="r" b="b"/>
            <a:pathLst>
              <a:path w="1162050" h="57150">
                <a:moveTo>
                  <a:pt x="28575" y="0"/>
                </a:moveTo>
                <a:lnTo>
                  <a:pt x="1133475" y="0"/>
                </a:lnTo>
                <a:cubicBezTo>
                  <a:pt x="1149246" y="0"/>
                  <a:pt x="1162050" y="12804"/>
                  <a:pt x="1162050" y="28575"/>
                </a:cubicBezTo>
                <a:lnTo>
                  <a:pt x="1162050" y="28575"/>
                </a:lnTo>
                <a:cubicBezTo>
                  <a:pt x="1162050" y="44346"/>
                  <a:pt x="1149246" y="57150"/>
                  <a:pt x="11334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4" name="Shape 32"/>
          <p:cNvSpPr/>
          <p:nvPr/>
        </p:nvSpPr>
        <p:spPr>
          <a:xfrm>
            <a:off x="3260725" y="4810128"/>
            <a:ext cx="2559050" cy="558800"/>
          </a:xfrm>
          <a:custGeom>
            <a:avLst/>
            <a:gdLst/>
            <a:ahLst/>
            <a:cxnLst/>
            <a:rect l="l" t="t" r="r" b="b"/>
            <a:pathLst>
              <a:path w="2559050" h="558800">
                <a:moveTo>
                  <a:pt x="76198" y="0"/>
                </a:moveTo>
                <a:lnTo>
                  <a:pt x="2482852" y="0"/>
                </a:lnTo>
                <a:cubicBezTo>
                  <a:pt x="2524907" y="0"/>
                  <a:pt x="2559050" y="34143"/>
                  <a:pt x="2559050" y="76198"/>
                </a:cubicBezTo>
                <a:lnTo>
                  <a:pt x="2559050" y="482602"/>
                </a:lnTo>
                <a:cubicBezTo>
                  <a:pt x="2559050" y="524685"/>
                  <a:pt x="2524935" y="558800"/>
                  <a:pt x="248285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3378200" y="4946656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Turbine Eff.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97500" y="4927606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0.88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378200" y="5194306"/>
            <a:ext cx="2324100" cy="57150"/>
          </a:xfrm>
          <a:custGeom>
            <a:avLst/>
            <a:gdLst/>
            <a:ahLst/>
            <a:cxnLst/>
            <a:rect l="l" t="t" r="r" b="b"/>
            <a:pathLst>
              <a:path w="2324100" h="57150">
                <a:moveTo>
                  <a:pt x="28575" y="0"/>
                </a:moveTo>
                <a:lnTo>
                  <a:pt x="2295525" y="0"/>
                </a:lnTo>
                <a:cubicBezTo>
                  <a:pt x="2311296" y="0"/>
                  <a:pt x="2324100" y="12804"/>
                  <a:pt x="2324100" y="28575"/>
                </a:cubicBezTo>
                <a:lnTo>
                  <a:pt x="2324100" y="28575"/>
                </a:lnTo>
                <a:cubicBezTo>
                  <a:pt x="2324100" y="44346"/>
                  <a:pt x="2311296" y="57150"/>
                  <a:pt x="22955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3378200" y="5194306"/>
            <a:ext cx="1228725" cy="57150"/>
          </a:xfrm>
          <a:custGeom>
            <a:avLst/>
            <a:gdLst/>
            <a:ahLst/>
            <a:cxnLst/>
            <a:rect l="l" t="t" r="r" b="b"/>
            <a:pathLst>
              <a:path w="1228725" h="57150">
                <a:moveTo>
                  <a:pt x="28575" y="0"/>
                </a:moveTo>
                <a:lnTo>
                  <a:pt x="1200150" y="0"/>
                </a:lnTo>
                <a:cubicBezTo>
                  <a:pt x="1215921" y="0"/>
                  <a:pt x="1228725" y="12804"/>
                  <a:pt x="1228725" y="28575"/>
                </a:cubicBezTo>
                <a:lnTo>
                  <a:pt x="1228725" y="28575"/>
                </a:lnTo>
                <a:cubicBezTo>
                  <a:pt x="1228725" y="44346"/>
                  <a:pt x="1215921" y="57150"/>
                  <a:pt x="1200150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9" name="Shape 37"/>
          <p:cNvSpPr/>
          <p:nvPr/>
        </p:nvSpPr>
        <p:spPr>
          <a:xfrm>
            <a:off x="6175375" y="1184275"/>
            <a:ext cx="5635625" cy="4664075"/>
          </a:xfrm>
          <a:custGeom>
            <a:avLst/>
            <a:gdLst/>
            <a:ahLst/>
            <a:cxnLst/>
            <a:rect l="l" t="t" r="r" b="b"/>
            <a:pathLst>
              <a:path w="5635625" h="4664075">
                <a:moveTo>
                  <a:pt x="114316" y="0"/>
                </a:moveTo>
                <a:lnTo>
                  <a:pt x="5521309" y="0"/>
                </a:lnTo>
                <a:cubicBezTo>
                  <a:pt x="5584444" y="0"/>
                  <a:pt x="5635625" y="51181"/>
                  <a:pt x="5635625" y="114316"/>
                </a:cubicBezTo>
                <a:lnTo>
                  <a:pt x="5635625" y="4549759"/>
                </a:lnTo>
                <a:cubicBezTo>
                  <a:pt x="5635625" y="4612894"/>
                  <a:pt x="5584444" y="4664075"/>
                  <a:pt x="5521309" y="4664075"/>
                </a:cubicBezTo>
                <a:lnTo>
                  <a:pt x="114316" y="4664075"/>
                </a:lnTo>
                <a:cubicBezTo>
                  <a:pt x="51181" y="4664075"/>
                  <a:pt x="0" y="4612894"/>
                  <a:pt x="0" y="4549759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369050" y="137795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464300" y="147320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5357" y="2493"/>
                </a:moveTo>
                <a:cubicBezTo>
                  <a:pt x="177738" y="223"/>
                  <a:pt x="181198" y="-595"/>
                  <a:pt x="184398" y="446"/>
                </a:cubicBezTo>
                <a:cubicBezTo>
                  <a:pt x="188044" y="1674"/>
                  <a:pt x="190500" y="5097"/>
                  <a:pt x="190500" y="8930"/>
                </a:cubicBezTo>
                <a:lnTo>
                  <a:pt x="190500" y="78470"/>
                </a:lnTo>
                <a:cubicBezTo>
                  <a:pt x="190500" y="127285"/>
                  <a:pt x="150279" y="166688"/>
                  <a:pt x="101650" y="166688"/>
                </a:cubicBezTo>
                <a:cubicBezTo>
                  <a:pt x="73000" y="166688"/>
                  <a:pt x="48295" y="148270"/>
                  <a:pt x="39328" y="122523"/>
                </a:cubicBezTo>
                <a:cubicBezTo>
                  <a:pt x="26157" y="133983"/>
                  <a:pt x="17859" y="150837"/>
                  <a:pt x="17859" y="169664"/>
                </a:cubicBezTo>
                <a:cubicBezTo>
                  <a:pt x="17859" y="174613"/>
                  <a:pt x="13878" y="178594"/>
                  <a:pt x="8930" y="178594"/>
                </a:cubicBezTo>
                <a:cubicBezTo>
                  <a:pt x="3981" y="178594"/>
                  <a:pt x="0" y="174613"/>
                  <a:pt x="0" y="169664"/>
                </a:cubicBezTo>
                <a:cubicBezTo>
                  <a:pt x="0" y="141796"/>
                  <a:pt x="14213" y="117239"/>
                  <a:pt x="35756" y="102803"/>
                </a:cubicBezTo>
                <a:cubicBezTo>
                  <a:pt x="48890" y="94022"/>
                  <a:pt x="64554" y="89297"/>
                  <a:pt x="80367" y="89297"/>
                </a:cubicBezTo>
                <a:lnTo>
                  <a:pt x="110133" y="89297"/>
                </a:lnTo>
                <a:cubicBezTo>
                  <a:pt x="115081" y="89297"/>
                  <a:pt x="119063" y="85316"/>
                  <a:pt x="119063" y="80367"/>
                </a:cubicBezTo>
                <a:cubicBezTo>
                  <a:pt x="119063" y="75419"/>
                  <a:pt x="115081" y="71438"/>
                  <a:pt x="110133" y="71438"/>
                </a:cubicBezTo>
                <a:lnTo>
                  <a:pt x="80367" y="71438"/>
                </a:lnTo>
                <a:cubicBezTo>
                  <a:pt x="65596" y="71438"/>
                  <a:pt x="51606" y="74712"/>
                  <a:pt x="39067" y="80553"/>
                </a:cubicBezTo>
                <a:cubicBezTo>
                  <a:pt x="47737" y="54508"/>
                  <a:pt x="72256" y="35719"/>
                  <a:pt x="101203" y="35719"/>
                </a:cubicBezTo>
                <a:cubicBezTo>
                  <a:pt x="125909" y="35719"/>
                  <a:pt x="144289" y="27496"/>
                  <a:pt x="156530" y="19348"/>
                </a:cubicBezTo>
                <a:cubicBezTo>
                  <a:pt x="163674" y="14585"/>
                  <a:pt x="169738" y="8892"/>
                  <a:pt x="175394" y="2493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42" name="Text 40"/>
          <p:cNvSpPr/>
          <p:nvPr/>
        </p:nvSpPr>
        <p:spPr>
          <a:xfrm>
            <a:off x="6864350" y="1435103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 &amp; HTC Parameters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72225" y="1914528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489700" y="2051052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Feedstock Rate (kg/day)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67951" y="2032002"/>
            <a:ext cx="51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3000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89700" y="2374902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89700" y="23749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38100" y="0"/>
                </a:moveTo>
                <a:lnTo>
                  <a:pt x="1066800" y="0"/>
                </a:lnTo>
                <a:cubicBezTo>
                  <a:pt x="1087828" y="0"/>
                  <a:pt x="1104900" y="17072"/>
                  <a:pt x="1104900" y="38100"/>
                </a:cubicBezTo>
                <a:lnTo>
                  <a:pt x="1104900" y="38100"/>
                </a:lnTo>
                <a:cubicBezTo>
                  <a:pt x="1104900" y="59128"/>
                  <a:pt x="1087828" y="76200"/>
                  <a:pt x="1066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8" name="Text 46"/>
          <p:cNvSpPr/>
          <p:nvPr/>
        </p:nvSpPr>
        <p:spPr>
          <a:xfrm>
            <a:off x="6489700" y="2489202"/>
            <a:ext cx="314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60522" y="2489202"/>
            <a:ext cx="390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10000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72225" y="2879725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489700" y="3016253"/>
            <a:ext cx="1752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Retention Time (days)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294864" y="2997203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89700" y="3340103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6489700" y="3340103"/>
            <a:ext cx="1647825" cy="76200"/>
          </a:xfrm>
          <a:custGeom>
            <a:avLst/>
            <a:gdLst/>
            <a:ahLst/>
            <a:cxnLst/>
            <a:rect l="l" t="t" r="r" b="b"/>
            <a:pathLst>
              <a:path w="1647825" h="76200">
                <a:moveTo>
                  <a:pt x="38100" y="0"/>
                </a:moveTo>
                <a:lnTo>
                  <a:pt x="1609725" y="0"/>
                </a:lnTo>
                <a:cubicBezTo>
                  <a:pt x="1630753" y="0"/>
                  <a:pt x="1647825" y="17072"/>
                  <a:pt x="1647825" y="38100"/>
                </a:cubicBezTo>
                <a:lnTo>
                  <a:pt x="1647825" y="38100"/>
                </a:lnTo>
                <a:cubicBezTo>
                  <a:pt x="1647825" y="59128"/>
                  <a:pt x="1630753" y="76200"/>
                  <a:pt x="16097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55" name="Text 53"/>
          <p:cNvSpPr/>
          <p:nvPr/>
        </p:nvSpPr>
        <p:spPr>
          <a:xfrm>
            <a:off x="6489700" y="3454403"/>
            <a:ext cx="428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days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100792" y="3454403"/>
            <a:ext cx="447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 days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72225" y="3844927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6489700" y="3981450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HTC Biomass Rate (kg/day)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178679" y="3962400"/>
            <a:ext cx="40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500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89700" y="4305300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6489700" y="430530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38100" y="0"/>
                </a:moveTo>
                <a:lnTo>
                  <a:pt x="1066800" y="0"/>
                </a:lnTo>
                <a:cubicBezTo>
                  <a:pt x="1087828" y="0"/>
                  <a:pt x="1104900" y="17072"/>
                  <a:pt x="1104900" y="38100"/>
                </a:cubicBezTo>
                <a:lnTo>
                  <a:pt x="1104900" y="38100"/>
                </a:lnTo>
                <a:cubicBezTo>
                  <a:pt x="1104900" y="59128"/>
                  <a:pt x="1087828" y="76200"/>
                  <a:pt x="1066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2" name="Text 60"/>
          <p:cNvSpPr/>
          <p:nvPr/>
        </p:nvSpPr>
        <p:spPr>
          <a:xfrm>
            <a:off x="6489700" y="4419600"/>
            <a:ext cx="238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212711" y="4419600"/>
            <a:ext cx="333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2000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372225" y="4810128"/>
            <a:ext cx="5235575" cy="844550"/>
          </a:xfrm>
          <a:custGeom>
            <a:avLst/>
            <a:gdLst/>
            <a:ahLst/>
            <a:cxnLst/>
            <a:rect l="l" t="t" r="r" b="b"/>
            <a:pathLst>
              <a:path w="5235575" h="844550">
                <a:moveTo>
                  <a:pt x="76204" y="0"/>
                </a:moveTo>
                <a:lnTo>
                  <a:pt x="5159371" y="0"/>
                </a:lnTo>
                <a:cubicBezTo>
                  <a:pt x="5201457" y="0"/>
                  <a:pt x="5235575" y="34118"/>
                  <a:pt x="5235575" y="76204"/>
                </a:cubicBezTo>
                <a:lnTo>
                  <a:pt x="5235575" y="768346"/>
                </a:lnTo>
                <a:cubicBezTo>
                  <a:pt x="5235575" y="810432"/>
                  <a:pt x="5201457" y="844550"/>
                  <a:pt x="5159371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6489700" y="4946656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HTC Temperature (K)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236326" y="4927606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473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489700" y="5270506"/>
            <a:ext cx="5000625" cy="76200"/>
          </a:xfrm>
          <a:custGeom>
            <a:avLst/>
            <a:gdLst/>
            <a:ahLst/>
            <a:cxnLst/>
            <a:rect l="l" t="t" r="r" b="b"/>
            <a:pathLst>
              <a:path w="5000625" h="76200">
                <a:moveTo>
                  <a:pt x="38100" y="0"/>
                </a:moveTo>
                <a:lnTo>
                  <a:pt x="4962525" y="0"/>
                </a:lnTo>
                <a:cubicBezTo>
                  <a:pt x="4983553" y="0"/>
                  <a:pt x="5000625" y="17072"/>
                  <a:pt x="5000625" y="38100"/>
                </a:cubicBezTo>
                <a:lnTo>
                  <a:pt x="5000625" y="38100"/>
                </a:lnTo>
                <a:cubicBezTo>
                  <a:pt x="5000625" y="59128"/>
                  <a:pt x="4983553" y="76200"/>
                  <a:pt x="49625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68" name="Shape 66"/>
          <p:cNvSpPr/>
          <p:nvPr/>
        </p:nvSpPr>
        <p:spPr>
          <a:xfrm>
            <a:off x="6489700" y="5270506"/>
            <a:ext cx="2505075" cy="76200"/>
          </a:xfrm>
          <a:custGeom>
            <a:avLst/>
            <a:gdLst/>
            <a:ahLst/>
            <a:cxnLst/>
            <a:rect l="l" t="t" r="r" b="b"/>
            <a:pathLst>
              <a:path w="2505075" h="76200">
                <a:moveTo>
                  <a:pt x="38100" y="0"/>
                </a:moveTo>
                <a:lnTo>
                  <a:pt x="2466975" y="0"/>
                </a:lnTo>
                <a:cubicBezTo>
                  <a:pt x="2488003" y="0"/>
                  <a:pt x="2505075" y="17072"/>
                  <a:pt x="2505075" y="38100"/>
                </a:cubicBezTo>
                <a:lnTo>
                  <a:pt x="2505075" y="38100"/>
                </a:lnTo>
                <a:cubicBezTo>
                  <a:pt x="2505075" y="59128"/>
                  <a:pt x="2488003" y="76200"/>
                  <a:pt x="24669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69" name="Text 67"/>
          <p:cNvSpPr/>
          <p:nvPr/>
        </p:nvSpPr>
        <p:spPr>
          <a:xfrm>
            <a:off x="6489700" y="5384806"/>
            <a:ext cx="333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423 K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1222236" y="5384806"/>
            <a:ext cx="323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573 K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172200" y="6007103"/>
            <a:ext cx="5638800" cy="571500"/>
          </a:xfrm>
          <a:custGeom>
            <a:avLst/>
            <a:gdLst/>
            <a:ahLst/>
            <a:cxnLst/>
            <a:rect l="l" t="t" r="r" b="b"/>
            <a:pathLst>
              <a:path w="5638800" h="571500">
                <a:moveTo>
                  <a:pt x="114300" y="0"/>
                </a:moveTo>
                <a:lnTo>
                  <a:pt x="5524500" y="0"/>
                </a:lnTo>
                <a:cubicBezTo>
                  <a:pt x="5587584" y="0"/>
                  <a:pt x="5638800" y="51216"/>
                  <a:pt x="5638800" y="114300"/>
                </a:cubicBezTo>
                <a:lnTo>
                  <a:pt x="5638800" y="457200"/>
                </a:lnTo>
                <a:cubicBezTo>
                  <a:pt x="5638800" y="520284"/>
                  <a:pt x="5587584" y="571500"/>
                  <a:pt x="5524500" y="571500"/>
                </a:cubicBezTo>
                <a:lnTo>
                  <a:pt x="114300" y="571500"/>
                </a:lnTo>
                <a:cubicBezTo>
                  <a:pt x="51216" y="571500"/>
                  <a:pt x="0" y="520284"/>
                  <a:pt x="0" y="4572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/>
              </a:gs>
              <a:gs pos="100000">
                <a:srgbClr val="38B2AC"/>
              </a:gs>
            </a:gsLst>
            <a:lin ang="0" scaled="1"/>
          </a:gradFill>
          <a:ln/>
        </p:spPr>
      </p:sp>
      <p:sp>
        <p:nvSpPr>
          <p:cNvPr id="72" name="Shape 70"/>
          <p:cNvSpPr/>
          <p:nvPr/>
        </p:nvSpPr>
        <p:spPr>
          <a:xfrm>
            <a:off x="8207475" y="617855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3" name="Text 71"/>
          <p:cNvSpPr/>
          <p:nvPr/>
        </p:nvSpPr>
        <p:spPr>
          <a:xfrm>
            <a:off x="8550375" y="6159503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 Calculation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Flow Visualization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11426825" cy="4206875"/>
          </a:xfrm>
          <a:custGeom>
            <a:avLst/>
            <a:gdLst/>
            <a:ahLst/>
            <a:cxnLst/>
            <a:rect l="l" t="t" r="r" b="b"/>
            <a:pathLst>
              <a:path w="11426825" h="4206875">
                <a:moveTo>
                  <a:pt x="114301" y="0"/>
                </a:moveTo>
                <a:lnTo>
                  <a:pt x="11312524" y="0"/>
                </a:lnTo>
                <a:cubicBezTo>
                  <a:pt x="11375651" y="0"/>
                  <a:pt x="11426825" y="51174"/>
                  <a:pt x="11426825" y="114301"/>
                </a:cubicBezTo>
                <a:lnTo>
                  <a:pt x="11426825" y="4092574"/>
                </a:lnTo>
                <a:cubicBezTo>
                  <a:pt x="11426825" y="4155701"/>
                  <a:pt x="11375651" y="4206875"/>
                  <a:pt x="11312524" y="4206875"/>
                </a:cubicBezTo>
                <a:lnTo>
                  <a:pt x="114301" y="4206875"/>
                </a:lnTo>
                <a:cubicBezTo>
                  <a:pt x="51174" y="4206875"/>
                  <a:pt x="0" y="4155701"/>
                  <a:pt x="0" y="409257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3563" y="13779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777875" y="1339853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Interactive Process Flow Diagram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42925" y="1724028"/>
            <a:ext cx="11102975" cy="3511550"/>
          </a:xfrm>
          <a:custGeom>
            <a:avLst/>
            <a:gdLst/>
            <a:ahLst/>
            <a:cxnLst/>
            <a:rect l="l" t="t" r="r" b="b"/>
            <a:pathLst>
              <a:path w="11102975" h="3511550">
                <a:moveTo>
                  <a:pt x="76201" y="0"/>
                </a:moveTo>
                <a:lnTo>
                  <a:pt x="11026774" y="0"/>
                </a:lnTo>
                <a:cubicBezTo>
                  <a:pt x="11068859" y="0"/>
                  <a:pt x="11102975" y="34116"/>
                  <a:pt x="11102975" y="76201"/>
                </a:cubicBezTo>
                <a:lnTo>
                  <a:pt x="11102975" y="3435349"/>
                </a:lnTo>
                <a:cubicBezTo>
                  <a:pt x="11102975" y="3477434"/>
                  <a:pt x="11068859" y="3511550"/>
                  <a:pt x="11026774" y="3511550"/>
                </a:cubicBezTo>
                <a:lnTo>
                  <a:pt x="76201" y="3511550"/>
                </a:lnTo>
                <a:cubicBezTo>
                  <a:pt x="34116" y="3511550"/>
                  <a:pt x="0" y="3477434"/>
                  <a:pt x="0" y="34353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/>
          </a:solidFill>
          <a:ln w="8467">
            <a:solidFill>
              <a:srgbClr val="4A5568">
                <a:alpha val="6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98500" y="2339981"/>
            <a:ext cx="10791825" cy="6350"/>
          </a:xfrm>
          <a:custGeom>
            <a:avLst/>
            <a:gdLst/>
            <a:ahLst/>
            <a:cxnLst/>
            <a:rect l="l" t="t" r="r" b="b"/>
            <a:pathLst>
              <a:path w="10791825" h="6350">
                <a:moveTo>
                  <a:pt x="0" y="0"/>
                </a:moveTo>
                <a:lnTo>
                  <a:pt x="10791825" y="0"/>
                </a:lnTo>
                <a:lnTo>
                  <a:pt x="1079182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98500" y="191770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/>
              </a:gs>
              <a:gs pos="100000">
                <a:srgbClr val="38B2AC"/>
              </a:gs>
            </a:gsLst>
            <a:lin ang="2700000" scaled="1"/>
          </a:gradFill>
          <a:ln/>
        </p:spPr>
      </p:sp>
      <p:sp>
        <p:nvSpPr>
          <p:cNvPr id="10" name="Shape 8"/>
          <p:cNvSpPr/>
          <p:nvPr/>
        </p:nvSpPr>
        <p:spPr>
          <a:xfrm>
            <a:off x="774700" y="199390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4256" y="9525"/>
                  <a:pt x="0" y="13781"/>
                  <a:pt x="0" y="19050"/>
                </a:cubicBezTo>
                <a:lnTo>
                  <a:pt x="0" y="128588"/>
                </a:lnTo>
                <a:cubicBezTo>
                  <a:pt x="0" y="136475"/>
                  <a:pt x="6400" y="142875"/>
                  <a:pt x="14288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45303"/>
                </a:lnTo>
                <a:cubicBezTo>
                  <a:pt x="152400" y="39886"/>
                  <a:pt x="146625" y="36463"/>
                  <a:pt x="141863" y="39023"/>
                </a:cubicBezTo>
                <a:lnTo>
                  <a:pt x="95250" y="64115"/>
                </a:lnTo>
                <a:lnTo>
                  <a:pt x="95250" y="45303"/>
                </a:lnTo>
                <a:cubicBezTo>
                  <a:pt x="95250" y="39886"/>
                  <a:pt x="89475" y="36463"/>
                  <a:pt x="84713" y="39023"/>
                </a:cubicBezTo>
                <a:lnTo>
                  <a:pt x="38100" y="64115"/>
                </a:lnTo>
                <a:lnTo>
                  <a:pt x="38100" y="19050"/>
                </a:lnTo>
                <a:cubicBezTo>
                  <a:pt x="38100" y="13781"/>
                  <a:pt x="33844" y="9525"/>
                  <a:pt x="28575" y="9525"/>
                </a:cubicBezTo>
                <a:lnTo>
                  <a:pt x="9525" y="95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1117600" y="1879606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Group 7 - AD-HTC Fuel-Enhanced Gas Power Cycle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17600" y="2108206"/>
            <a:ext cx="3486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Professional-grade Process Flow Analysis System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166549" y="1955806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38101" y="0"/>
                </a:moveTo>
                <a:lnTo>
                  <a:pt x="419099" y="0"/>
                </a:lnTo>
                <a:cubicBezTo>
                  <a:pt x="440142" y="0"/>
                  <a:pt x="457200" y="17058"/>
                  <a:pt x="457200" y="38101"/>
                </a:cubicBezTo>
                <a:lnTo>
                  <a:pt x="457200" y="190499"/>
                </a:lnTo>
                <a:cubicBezTo>
                  <a:pt x="457200" y="211542"/>
                  <a:pt x="440142" y="228600"/>
                  <a:pt x="4190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166549" y="1955806"/>
            <a:ext cx="5143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Ready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704314" y="1993906"/>
            <a:ext cx="84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Time: 0h 0m 0s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01675" y="2460625"/>
            <a:ext cx="1825625" cy="2616200"/>
          </a:xfrm>
          <a:custGeom>
            <a:avLst/>
            <a:gdLst/>
            <a:ahLst/>
            <a:cxnLst/>
            <a:rect l="l" t="t" r="r" b="b"/>
            <a:pathLst>
              <a:path w="1825625" h="2616200">
                <a:moveTo>
                  <a:pt x="76202" y="0"/>
                </a:moveTo>
                <a:lnTo>
                  <a:pt x="1749423" y="0"/>
                </a:lnTo>
                <a:cubicBezTo>
                  <a:pt x="1791508" y="0"/>
                  <a:pt x="1825625" y="34117"/>
                  <a:pt x="1825625" y="76202"/>
                </a:cubicBezTo>
                <a:lnTo>
                  <a:pt x="1825625" y="2539998"/>
                </a:lnTo>
                <a:cubicBezTo>
                  <a:pt x="1825625" y="2582083"/>
                  <a:pt x="1791508" y="2616200"/>
                  <a:pt x="1749423" y="2616200"/>
                </a:cubicBezTo>
                <a:lnTo>
                  <a:pt x="76202" y="2616200"/>
                </a:lnTo>
                <a:cubicBezTo>
                  <a:pt x="34117" y="2616200"/>
                  <a:pt x="0" y="2582083"/>
                  <a:pt x="0" y="2539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19150" y="2578103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Controls &amp; Parameters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9150" y="2844803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38101" y="0"/>
                </a:moveTo>
                <a:lnTo>
                  <a:pt x="1552574" y="0"/>
                </a:lnTo>
                <a:cubicBezTo>
                  <a:pt x="1573617" y="0"/>
                  <a:pt x="1590675" y="17058"/>
                  <a:pt x="1590675" y="38101"/>
                </a:cubicBezTo>
                <a:lnTo>
                  <a:pt x="1590675" y="761999"/>
                </a:lnTo>
                <a:cubicBezTo>
                  <a:pt x="1590675" y="783042"/>
                  <a:pt x="1573617" y="800100"/>
                  <a:pt x="1552574" y="800100"/>
                </a:cubicBezTo>
                <a:lnTo>
                  <a:pt x="38101" y="800100"/>
                </a:lnTo>
                <a:cubicBezTo>
                  <a:pt x="17058" y="800100"/>
                  <a:pt x="0" y="783042"/>
                  <a:pt x="0" y="7619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95350" y="2921003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Simulation Controls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95350" y="3111503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38101" y="0"/>
                </a:moveTo>
                <a:lnTo>
                  <a:pt x="638174" y="0"/>
                </a:lnTo>
                <a:cubicBezTo>
                  <a:pt x="659217" y="0"/>
                  <a:pt x="676275" y="17058"/>
                  <a:pt x="676275" y="38101"/>
                </a:cubicBezTo>
                <a:lnTo>
                  <a:pt x="676275" y="190499"/>
                </a:lnTo>
                <a:cubicBezTo>
                  <a:pt x="676275" y="211542"/>
                  <a:pt x="659217" y="228600"/>
                  <a:pt x="6381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21" name="Text 19"/>
          <p:cNvSpPr/>
          <p:nvPr/>
        </p:nvSpPr>
        <p:spPr>
          <a:xfrm>
            <a:off x="866775" y="3111503"/>
            <a:ext cx="7334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651000" y="3111503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38101" y="0"/>
                </a:moveTo>
                <a:lnTo>
                  <a:pt x="638174" y="0"/>
                </a:lnTo>
                <a:cubicBezTo>
                  <a:pt x="659217" y="0"/>
                  <a:pt x="676275" y="17058"/>
                  <a:pt x="676275" y="38101"/>
                </a:cubicBezTo>
                <a:lnTo>
                  <a:pt x="676275" y="190499"/>
                </a:lnTo>
                <a:cubicBezTo>
                  <a:pt x="676275" y="211542"/>
                  <a:pt x="659217" y="228600"/>
                  <a:pt x="6381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23" name="Text 21"/>
          <p:cNvSpPr/>
          <p:nvPr/>
        </p:nvSpPr>
        <p:spPr>
          <a:xfrm>
            <a:off x="1622425" y="3111503"/>
            <a:ext cx="7334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95350" y="3416303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Speed: 1.0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9150" y="3721103"/>
            <a:ext cx="1590675" cy="1181100"/>
          </a:xfrm>
          <a:custGeom>
            <a:avLst/>
            <a:gdLst/>
            <a:ahLst/>
            <a:cxnLst/>
            <a:rect l="l" t="t" r="r" b="b"/>
            <a:pathLst>
              <a:path w="1590675" h="1181100">
                <a:moveTo>
                  <a:pt x="38102" y="0"/>
                </a:moveTo>
                <a:lnTo>
                  <a:pt x="1552573" y="0"/>
                </a:lnTo>
                <a:cubicBezTo>
                  <a:pt x="1573602" y="0"/>
                  <a:pt x="1590675" y="17073"/>
                  <a:pt x="1590675" y="38102"/>
                </a:cubicBezTo>
                <a:lnTo>
                  <a:pt x="1590675" y="1142998"/>
                </a:lnTo>
                <a:cubicBezTo>
                  <a:pt x="1590675" y="1164041"/>
                  <a:pt x="1573616" y="1181100"/>
                  <a:pt x="1552573" y="1181100"/>
                </a:cubicBezTo>
                <a:lnTo>
                  <a:pt x="38102" y="1181100"/>
                </a:lnTo>
                <a:cubicBezTo>
                  <a:pt x="17073" y="1181100"/>
                  <a:pt x="0" y="1164027"/>
                  <a:pt x="0" y="11429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95350" y="3797303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Preset Scenarios: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04875" y="4016378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00D4AA"/>
          </a:solidFill>
          <a:ln w="25400">
            <a:solidFill>
              <a:srgbClr val="00D4AA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85850" y="3987803"/>
            <a:ext cx="552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Case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04875" y="4206878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A5568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085850" y="4178303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4875" y="4397378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A5568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1085850" y="4368803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COGAS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5350" y="4597403"/>
            <a:ext cx="1438275" cy="228600"/>
          </a:xfrm>
          <a:custGeom>
            <a:avLst/>
            <a:gdLst/>
            <a:ahLst/>
            <a:cxnLst/>
            <a:rect l="l" t="t" r="r" b="b"/>
            <a:pathLst>
              <a:path w="1438275" h="228600">
                <a:moveTo>
                  <a:pt x="38101" y="0"/>
                </a:moveTo>
                <a:lnTo>
                  <a:pt x="1400174" y="0"/>
                </a:lnTo>
                <a:cubicBezTo>
                  <a:pt x="1421217" y="0"/>
                  <a:pt x="1438275" y="17058"/>
                  <a:pt x="1438275" y="38101"/>
                </a:cubicBezTo>
                <a:lnTo>
                  <a:pt x="1438275" y="190499"/>
                </a:lnTo>
                <a:cubicBezTo>
                  <a:pt x="1438275" y="211542"/>
                  <a:pt x="1421217" y="228600"/>
                  <a:pt x="14001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4" name="Text 32"/>
          <p:cNvSpPr/>
          <p:nvPr/>
        </p:nvSpPr>
        <p:spPr>
          <a:xfrm>
            <a:off x="866775" y="4597403"/>
            <a:ext cx="14954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Calculate Scenario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2682875" y="2460625"/>
            <a:ext cx="8807450" cy="2616200"/>
          </a:xfrm>
          <a:custGeom>
            <a:avLst/>
            <a:gdLst/>
            <a:ahLst/>
            <a:cxnLst/>
            <a:rect l="l" t="t" r="r" b="b"/>
            <a:pathLst>
              <a:path w="8807450" h="2616200">
                <a:moveTo>
                  <a:pt x="76210" y="0"/>
                </a:moveTo>
                <a:lnTo>
                  <a:pt x="8731240" y="0"/>
                </a:lnTo>
                <a:cubicBezTo>
                  <a:pt x="8773330" y="0"/>
                  <a:pt x="8807450" y="34120"/>
                  <a:pt x="8807450" y="76210"/>
                </a:cubicBezTo>
                <a:lnTo>
                  <a:pt x="8807450" y="2539990"/>
                </a:lnTo>
                <a:cubicBezTo>
                  <a:pt x="8807450" y="2582080"/>
                  <a:pt x="8773330" y="2616200"/>
                  <a:pt x="8731240" y="2616200"/>
                </a:cubicBezTo>
                <a:lnTo>
                  <a:pt x="76210" y="2616200"/>
                </a:lnTo>
                <a:cubicBezTo>
                  <a:pt x="34120" y="2616200"/>
                  <a:pt x="0" y="2582080"/>
                  <a:pt x="0" y="253999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638800" y="2930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7" name="Text 35"/>
          <p:cNvSpPr/>
          <p:nvPr/>
        </p:nvSpPr>
        <p:spPr>
          <a:xfrm>
            <a:off x="5838031" y="3159128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00800" y="2930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9" name="Text 37"/>
          <p:cNvSpPr/>
          <p:nvPr/>
        </p:nvSpPr>
        <p:spPr>
          <a:xfrm>
            <a:off x="6628805" y="3159128"/>
            <a:ext cx="152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162800" y="2930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1" name="Text 39"/>
          <p:cNvSpPr/>
          <p:nvPr/>
        </p:nvSpPr>
        <p:spPr>
          <a:xfrm>
            <a:off x="7402314" y="3159128"/>
            <a:ext cx="133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924800" y="2930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43" name="Text 41"/>
          <p:cNvSpPr/>
          <p:nvPr/>
        </p:nvSpPr>
        <p:spPr>
          <a:xfrm>
            <a:off x="8132068" y="3159128"/>
            <a:ext cx="190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638800" y="3692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5" name="Text 43"/>
          <p:cNvSpPr/>
          <p:nvPr/>
        </p:nvSpPr>
        <p:spPr>
          <a:xfrm>
            <a:off x="5806480" y="3921128"/>
            <a:ext cx="276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00800" y="3692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47" name="Text 45"/>
          <p:cNvSpPr/>
          <p:nvPr/>
        </p:nvSpPr>
        <p:spPr>
          <a:xfrm>
            <a:off x="6599833" y="3921128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HX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162800" y="3692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78350F"/>
          </a:solidFill>
          <a:ln/>
        </p:spPr>
      </p:sp>
      <p:sp>
        <p:nvSpPr>
          <p:cNvPr id="49" name="Text 47"/>
          <p:cNvSpPr/>
          <p:nvPr/>
        </p:nvSpPr>
        <p:spPr>
          <a:xfrm>
            <a:off x="7331571" y="3921128"/>
            <a:ext cx="276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HTC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924800" y="36925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51" name="Text 49"/>
          <p:cNvSpPr/>
          <p:nvPr/>
        </p:nvSpPr>
        <p:spPr>
          <a:xfrm>
            <a:off x="8056861" y="3921128"/>
            <a:ext cx="34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HRSG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847556" y="447357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53" name="Text 51"/>
          <p:cNvSpPr/>
          <p:nvPr/>
        </p:nvSpPr>
        <p:spPr>
          <a:xfrm>
            <a:off x="5971381" y="4454528"/>
            <a:ext cx="381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71642" y="447357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5" name="Text 53"/>
          <p:cNvSpPr/>
          <p:nvPr/>
        </p:nvSpPr>
        <p:spPr>
          <a:xfrm>
            <a:off x="6595467" y="4454528"/>
            <a:ext cx="447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Hot Gas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168952" y="447357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57" name="Text 55"/>
          <p:cNvSpPr/>
          <p:nvPr/>
        </p:nvSpPr>
        <p:spPr>
          <a:xfrm>
            <a:off x="7292777" y="4454528"/>
            <a:ext cx="447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Exhaust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860110" y="447357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8100" y="0"/>
                </a:moveTo>
                <a:lnTo>
                  <a:pt x="76200" y="0"/>
                </a:lnTo>
                <a:cubicBezTo>
                  <a:pt x="97228" y="0"/>
                  <a:pt x="114300" y="17072"/>
                  <a:pt x="114300" y="38100"/>
                </a:cubicBezTo>
                <a:lnTo>
                  <a:pt x="114300" y="76200"/>
                </a:lnTo>
                <a:cubicBezTo>
                  <a:pt x="114300" y="97228"/>
                  <a:pt x="97228" y="114300"/>
                  <a:pt x="76200" y="114300"/>
                </a:cubicBezTo>
                <a:lnTo>
                  <a:pt x="38100" y="114300"/>
                </a:lnTo>
                <a:cubicBezTo>
                  <a:pt x="17072" y="114300"/>
                  <a:pt x="0" y="97228"/>
                  <a:pt x="0" y="76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59" name="Text 57"/>
          <p:cNvSpPr/>
          <p:nvPr/>
        </p:nvSpPr>
        <p:spPr>
          <a:xfrm>
            <a:off x="7983935" y="4454528"/>
            <a:ext cx="371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Steam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384175" y="5553078"/>
            <a:ext cx="2768600" cy="920750"/>
          </a:xfrm>
          <a:custGeom>
            <a:avLst/>
            <a:gdLst/>
            <a:ahLst/>
            <a:cxnLst/>
            <a:rect l="l" t="t" r="r" b="b"/>
            <a:pathLst>
              <a:path w="2768600" h="920750">
                <a:moveTo>
                  <a:pt x="76201" y="0"/>
                </a:moveTo>
                <a:lnTo>
                  <a:pt x="2692399" y="0"/>
                </a:lnTo>
                <a:cubicBezTo>
                  <a:pt x="2734484" y="0"/>
                  <a:pt x="2768600" y="34116"/>
                  <a:pt x="2768600" y="76201"/>
                </a:cubicBezTo>
                <a:lnTo>
                  <a:pt x="2768600" y="844549"/>
                </a:lnTo>
                <a:cubicBezTo>
                  <a:pt x="2768600" y="886634"/>
                  <a:pt x="2734484" y="920750"/>
                  <a:pt x="2692399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520700" y="57086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2" name="Text 60"/>
          <p:cNvSpPr/>
          <p:nvPr/>
        </p:nvSpPr>
        <p:spPr>
          <a:xfrm>
            <a:off x="768350" y="5670556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Color-Coded Flows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501650" y="5975356"/>
            <a:ext cx="2600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Green: Biogas | Red: Hot Gas | Yellow: Exhaust | Orange: Waste Heat | Blue: Steam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270250" y="5553078"/>
            <a:ext cx="2768600" cy="920750"/>
          </a:xfrm>
          <a:custGeom>
            <a:avLst/>
            <a:gdLst/>
            <a:ahLst/>
            <a:cxnLst/>
            <a:rect l="l" t="t" r="r" b="b"/>
            <a:pathLst>
              <a:path w="2768600" h="920750">
                <a:moveTo>
                  <a:pt x="76201" y="0"/>
                </a:moveTo>
                <a:lnTo>
                  <a:pt x="2692399" y="0"/>
                </a:lnTo>
                <a:cubicBezTo>
                  <a:pt x="2734484" y="0"/>
                  <a:pt x="2768600" y="34116"/>
                  <a:pt x="2768600" y="76201"/>
                </a:cubicBezTo>
                <a:lnTo>
                  <a:pt x="2768600" y="844549"/>
                </a:lnTo>
                <a:cubicBezTo>
                  <a:pt x="2768600" y="886634"/>
                  <a:pt x="2734484" y="920750"/>
                  <a:pt x="2692399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3406775" y="57086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56049" y="43785"/>
                </a:moveTo>
                <a:cubicBezTo>
                  <a:pt x="53786" y="45035"/>
                  <a:pt x="52388" y="47446"/>
                  <a:pt x="52388" y="50006"/>
                </a:cubicBezTo>
                <a:lnTo>
                  <a:pt x="52388" y="102394"/>
                </a:lnTo>
                <a:cubicBezTo>
                  <a:pt x="52388" y="104983"/>
                  <a:pt x="53786" y="107365"/>
                  <a:pt x="56049" y="108615"/>
                </a:cubicBezTo>
                <a:cubicBezTo>
                  <a:pt x="58311" y="109865"/>
                  <a:pt x="61049" y="109835"/>
                  <a:pt x="63282" y="108466"/>
                </a:cubicBezTo>
                <a:lnTo>
                  <a:pt x="106144" y="82272"/>
                </a:lnTo>
                <a:cubicBezTo>
                  <a:pt x="108258" y="80962"/>
                  <a:pt x="109567" y="78671"/>
                  <a:pt x="109567" y="76170"/>
                </a:cubicBezTo>
                <a:cubicBezTo>
                  <a:pt x="109567" y="73670"/>
                  <a:pt x="108258" y="71378"/>
                  <a:pt x="106144" y="70068"/>
                </a:cubicBezTo>
                <a:lnTo>
                  <a:pt x="63282" y="43875"/>
                </a:lnTo>
                <a:cubicBezTo>
                  <a:pt x="61079" y="42535"/>
                  <a:pt x="58311" y="42476"/>
                  <a:pt x="56049" y="43726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66" name="Text 64"/>
          <p:cNvSpPr/>
          <p:nvPr/>
        </p:nvSpPr>
        <p:spPr>
          <a:xfrm>
            <a:off x="3654425" y="5670556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Animated Indicators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3387725" y="5975356"/>
            <a:ext cx="2600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flow animation showing mass and energy transfer between components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156325" y="5553078"/>
            <a:ext cx="2768600" cy="920750"/>
          </a:xfrm>
          <a:custGeom>
            <a:avLst/>
            <a:gdLst/>
            <a:ahLst/>
            <a:cxnLst/>
            <a:rect l="l" t="t" r="r" b="b"/>
            <a:pathLst>
              <a:path w="2768600" h="920750">
                <a:moveTo>
                  <a:pt x="76201" y="0"/>
                </a:moveTo>
                <a:lnTo>
                  <a:pt x="2692399" y="0"/>
                </a:lnTo>
                <a:cubicBezTo>
                  <a:pt x="2734484" y="0"/>
                  <a:pt x="2768600" y="34116"/>
                  <a:pt x="2768600" y="76201"/>
                </a:cubicBezTo>
                <a:lnTo>
                  <a:pt x="2768600" y="844549"/>
                </a:lnTo>
                <a:cubicBezTo>
                  <a:pt x="2768600" y="886634"/>
                  <a:pt x="2734484" y="920750"/>
                  <a:pt x="2692399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6292850" y="57086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70" name="Text 68"/>
          <p:cNvSpPr/>
          <p:nvPr/>
        </p:nvSpPr>
        <p:spPr>
          <a:xfrm>
            <a:off x="6540500" y="5670556"/>
            <a:ext cx="133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 Status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273800" y="5975356"/>
            <a:ext cx="2600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indicators showing operating state, temperature, pressure, and efficiency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9042400" y="5553078"/>
            <a:ext cx="2768600" cy="920750"/>
          </a:xfrm>
          <a:custGeom>
            <a:avLst/>
            <a:gdLst/>
            <a:ahLst/>
            <a:cxnLst/>
            <a:rect l="l" t="t" r="r" b="b"/>
            <a:pathLst>
              <a:path w="2768600" h="920750">
                <a:moveTo>
                  <a:pt x="76201" y="0"/>
                </a:moveTo>
                <a:lnTo>
                  <a:pt x="2692399" y="0"/>
                </a:lnTo>
                <a:cubicBezTo>
                  <a:pt x="2734484" y="0"/>
                  <a:pt x="2768600" y="34116"/>
                  <a:pt x="2768600" y="76201"/>
                </a:cubicBezTo>
                <a:lnTo>
                  <a:pt x="2768600" y="844549"/>
                </a:lnTo>
                <a:cubicBezTo>
                  <a:pt x="2768600" y="886634"/>
                  <a:pt x="2734484" y="920750"/>
                  <a:pt x="2692399" y="920750"/>
                </a:cubicBezTo>
                <a:lnTo>
                  <a:pt x="76201" y="920750"/>
                </a:lnTo>
                <a:cubicBezTo>
                  <a:pt x="34116" y="920750"/>
                  <a:pt x="0" y="886634"/>
                  <a:pt x="0" y="8445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9188450" y="5708656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23009" y="744"/>
                </a:moveTo>
                <a:cubicBezTo>
                  <a:pt x="25420" y="-476"/>
                  <a:pt x="28337" y="-208"/>
                  <a:pt x="30480" y="1429"/>
                </a:cubicBezTo>
                <a:lnTo>
                  <a:pt x="125730" y="72836"/>
                </a:lnTo>
                <a:cubicBezTo>
                  <a:pt x="128201" y="74682"/>
                  <a:pt x="129183" y="77897"/>
                  <a:pt x="128230" y="80814"/>
                </a:cubicBezTo>
                <a:cubicBezTo>
                  <a:pt x="127278" y="83731"/>
                  <a:pt x="124539" y="85695"/>
                  <a:pt x="121444" y="85695"/>
                </a:cubicBezTo>
                <a:lnTo>
                  <a:pt x="76111" y="85695"/>
                </a:lnTo>
                <a:lnTo>
                  <a:pt x="102572" y="138589"/>
                </a:lnTo>
                <a:cubicBezTo>
                  <a:pt x="104924" y="143292"/>
                  <a:pt x="103019" y="149007"/>
                  <a:pt x="98316" y="151358"/>
                </a:cubicBezTo>
                <a:cubicBezTo>
                  <a:pt x="93613" y="153710"/>
                  <a:pt x="87898" y="151805"/>
                  <a:pt x="85546" y="147102"/>
                </a:cubicBezTo>
                <a:lnTo>
                  <a:pt x="59085" y="94208"/>
                </a:lnTo>
                <a:lnTo>
                  <a:pt x="31909" y="130463"/>
                </a:lnTo>
                <a:cubicBezTo>
                  <a:pt x="30063" y="132933"/>
                  <a:pt x="26849" y="133916"/>
                  <a:pt x="23932" y="132963"/>
                </a:cubicBezTo>
                <a:cubicBezTo>
                  <a:pt x="21015" y="132011"/>
                  <a:pt x="19050" y="129272"/>
                  <a:pt x="19050" y="126206"/>
                </a:cubicBezTo>
                <a:lnTo>
                  <a:pt x="19050" y="7144"/>
                </a:lnTo>
                <a:cubicBezTo>
                  <a:pt x="19050" y="4435"/>
                  <a:pt x="20568" y="1965"/>
                  <a:pt x="23009" y="744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74" name="Text 72"/>
          <p:cNvSpPr/>
          <p:nvPr/>
        </p:nvSpPr>
        <p:spPr>
          <a:xfrm>
            <a:off x="9426575" y="5670556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Interactive Selection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159875" y="5975356"/>
            <a:ext cx="2600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any component to view detailed properties and performance metrics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757" y="364757"/>
            <a:ext cx="11526319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b="1" spc="50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VISUALIZATION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4757" y="620087"/>
            <a:ext cx="11626627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Analysis &amp; Charts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7797" y="1133786"/>
            <a:ext cx="5650693" cy="2413475"/>
          </a:xfrm>
          <a:custGeom>
            <a:avLst/>
            <a:gdLst/>
            <a:ahLst/>
            <a:cxnLst/>
            <a:rect l="l" t="t" r="r" b="b"/>
            <a:pathLst>
              <a:path w="5650693" h="2413475">
                <a:moveTo>
                  <a:pt x="109427" y="0"/>
                </a:moveTo>
                <a:lnTo>
                  <a:pt x="5541266" y="0"/>
                </a:lnTo>
                <a:cubicBezTo>
                  <a:pt x="5601700" y="0"/>
                  <a:pt x="5650693" y="48992"/>
                  <a:pt x="5650693" y="109427"/>
                </a:cubicBezTo>
                <a:lnTo>
                  <a:pt x="5650693" y="2304048"/>
                </a:lnTo>
                <a:cubicBezTo>
                  <a:pt x="5650693" y="2364483"/>
                  <a:pt x="5601700" y="2413475"/>
                  <a:pt x="5541266" y="2413475"/>
                </a:cubicBezTo>
                <a:lnTo>
                  <a:pt x="109427" y="2413475"/>
                </a:lnTo>
                <a:cubicBezTo>
                  <a:pt x="48992" y="2413475"/>
                  <a:pt x="0" y="2364483"/>
                  <a:pt x="0" y="2304048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9536" y="1328326"/>
            <a:ext cx="164141" cy="164141"/>
          </a:xfrm>
          <a:custGeom>
            <a:avLst/>
            <a:gdLst/>
            <a:ahLst/>
            <a:cxnLst/>
            <a:rect l="l" t="t" r="r" b="b"/>
            <a:pathLst>
              <a:path w="164141" h="164141">
                <a:moveTo>
                  <a:pt x="10259" y="10259"/>
                </a:moveTo>
                <a:cubicBezTo>
                  <a:pt x="15933" y="10259"/>
                  <a:pt x="20518" y="14843"/>
                  <a:pt x="20518" y="20518"/>
                </a:cubicBezTo>
                <a:lnTo>
                  <a:pt x="20518" y="128235"/>
                </a:lnTo>
                <a:cubicBezTo>
                  <a:pt x="20518" y="131056"/>
                  <a:pt x="22826" y="133364"/>
                  <a:pt x="25647" y="133364"/>
                </a:cubicBezTo>
                <a:lnTo>
                  <a:pt x="153882" y="133364"/>
                </a:lnTo>
                <a:cubicBezTo>
                  <a:pt x="159556" y="133364"/>
                  <a:pt x="164141" y="137949"/>
                  <a:pt x="164141" y="143623"/>
                </a:cubicBezTo>
                <a:cubicBezTo>
                  <a:pt x="164141" y="149297"/>
                  <a:pt x="159556" y="153882"/>
                  <a:pt x="153882" y="153882"/>
                </a:cubicBezTo>
                <a:lnTo>
                  <a:pt x="25647" y="153882"/>
                </a:lnTo>
                <a:cubicBezTo>
                  <a:pt x="11477" y="153882"/>
                  <a:pt x="0" y="142405"/>
                  <a:pt x="0" y="128235"/>
                </a:cubicBezTo>
                <a:lnTo>
                  <a:pt x="0" y="20518"/>
                </a:lnTo>
                <a:cubicBezTo>
                  <a:pt x="0" y="14843"/>
                  <a:pt x="4584" y="10259"/>
                  <a:pt x="10259" y="10259"/>
                </a:cubicBezTo>
                <a:close/>
                <a:moveTo>
                  <a:pt x="41035" y="30776"/>
                </a:moveTo>
                <a:cubicBezTo>
                  <a:pt x="41035" y="25102"/>
                  <a:pt x="45620" y="20518"/>
                  <a:pt x="51294" y="20518"/>
                </a:cubicBezTo>
                <a:lnTo>
                  <a:pt x="112847" y="20518"/>
                </a:lnTo>
                <a:cubicBezTo>
                  <a:pt x="118521" y="20518"/>
                  <a:pt x="123105" y="25102"/>
                  <a:pt x="123105" y="30776"/>
                </a:cubicBezTo>
                <a:cubicBezTo>
                  <a:pt x="123105" y="36451"/>
                  <a:pt x="118521" y="41035"/>
                  <a:pt x="112847" y="41035"/>
                </a:cubicBezTo>
                <a:lnTo>
                  <a:pt x="51294" y="41035"/>
                </a:lnTo>
                <a:cubicBezTo>
                  <a:pt x="45620" y="41035"/>
                  <a:pt x="41035" y="36451"/>
                  <a:pt x="41035" y="30776"/>
                </a:cubicBezTo>
                <a:close/>
                <a:moveTo>
                  <a:pt x="51294" y="56423"/>
                </a:moveTo>
                <a:lnTo>
                  <a:pt x="92329" y="56423"/>
                </a:lnTo>
                <a:cubicBezTo>
                  <a:pt x="98003" y="56423"/>
                  <a:pt x="102588" y="61008"/>
                  <a:pt x="102588" y="66682"/>
                </a:cubicBezTo>
                <a:cubicBezTo>
                  <a:pt x="102588" y="72357"/>
                  <a:pt x="98003" y="76941"/>
                  <a:pt x="92329" y="76941"/>
                </a:cubicBezTo>
                <a:lnTo>
                  <a:pt x="51294" y="76941"/>
                </a:lnTo>
                <a:cubicBezTo>
                  <a:pt x="45620" y="76941"/>
                  <a:pt x="41035" y="72357"/>
                  <a:pt x="41035" y="66682"/>
                </a:cubicBezTo>
                <a:cubicBezTo>
                  <a:pt x="41035" y="61008"/>
                  <a:pt x="45620" y="56423"/>
                  <a:pt x="51294" y="56423"/>
                </a:cubicBezTo>
                <a:close/>
                <a:moveTo>
                  <a:pt x="51294" y="92329"/>
                </a:moveTo>
                <a:lnTo>
                  <a:pt x="133364" y="92329"/>
                </a:lnTo>
                <a:cubicBezTo>
                  <a:pt x="139039" y="92329"/>
                  <a:pt x="143623" y="96913"/>
                  <a:pt x="143623" y="102588"/>
                </a:cubicBezTo>
                <a:cubicBezTo>
                  <a:pt x="143623" y="108262"/>
                  <a:pt x="139039" y="112847"/>
                  <a:pt x="133364" y="112847"/>
                </a:cubicBezTo>
                <a:lnTo>
                  <a:pt x="51294" y="112847"/>
                </a:lnTo>
                <a:cubicBezTo>
                  <a:pt x="45620" y="112847"/>
                  <a:pt x="41035" y="108262"/>
                  <a:pt x="41035" y="102588"/>
                </a:cubicBezTo>
                <a:cubicBezTo>
                  <a:pt x="41035" y="96913"/>
                  <a:pt x="45620" y="92329"/>
                  <a:pt x="51294" y="92329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726474" y="1282731"/>
            <a:ext cx="5225143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 Output by System</a:t>
            </a:r>
            <a:endParaRPr lang="en-US" sz="1600" dirty="0"/>
          </a:p>
        </p:txBody>
      </p:sp>
      <p:pic>
        <p:nvPicPr>
          <p:cNvPr id="7" name="Image 0" descr="https://kimi-img.moonshot.cn/pub/slides/26-02-23-06:49:09-d6dofpfk67ec0fbgaprg.png">    </p:cNvPr>
          <p:cNvPicPr>
            <a:picLocks noChangeAspect="1"/>
          </p:cNvPicPr>
          <p:nvPr/>
        </p:nvPicPr>
        <p:blipFill>
          <a:blip r:embed="rId1"/>
          <a:srcRect l="0" r="0" t="30" b="30"/>
          <a:stretch/>
        </p:blipFill>
        <p:spPr>
          <a:xfrm>
            <a:off x="516739" y="1647488"/>
            <a:ext cx="5097478" cy="1750833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6171421" y="1133786"/>
            <a:ext cx="5650693" cy="2413475"/>
          </a:xfrm>
          <a:custGeom>
            <a:avLst/>
            <a:gdLst/>
            <a:ahLst/>
            <a:cxnLst/>
            <a:rect l="l" t="t" r="r" b="b"/>
            <a:pathLst>
              <a:path w="5650693" h="2413475">
                <a:moveTo>
                  <a:pt x="109427" y="0"/>
                </a:moveTo>
                <a:lnTo>
                  <a:pt x="5541266" y="0"/>
                </a:lnTo>
                <a:cubicBezTo>
                  <a:pt x="5601700" y="0"/>
                  <a:pt x="5650693" y="48992"/>
                  <a:pt x="5650693" y="109427"/>
                </a:cubicBezTo>
                <a:lnTo>
                  <a:pt x="5650693" y="2304048"/>
                </a:lnTo>
                <a:cubicBezTo>
                  <a:pt x="5650693" y="2364483"/>
                  <a:pt x="5601700" y="2413475"/>
                  <a:pt x="5541266" y="2413475"/>
                </a:cubicBezTo>
                <a:lnTo>
                  <a:pt x="109427" y="2413475"/>
                </a:lnTo>
                <a:cubicBezTo>
                  <a:pt x="48992" y="2413475"/>
                  <a:pt x="0" y="2364483"/>
                  <a:pt x="0" y="2304048"/>
                </a:cubicBezTo>
                <a:lnTo>
                  <a:pt x="0" y="109427"/>
                </a:lnTo>
                <a:cubicBezTo>
                  <a:pt x="0" y="48992"/>
                  <a:pt x="48992" y="0"/>
                  <a:pt x="109427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53420" y="1328326"/>
            <a:ext cx="143623" cy="164141"/>
          </a:xfrm>
          <a:custGeom>
            <a:avLst/>
            <a:gdLst/>
            <a:ahLst/>
            <a:cxnLst/>
            <a:rect l="l" t="t" r="r" b="b"/>
            <a:pathLst>
              <a:path w="143623" h="164141">
                <a:moveTo>
                  <a:pt x="61553" y="41035"/>
                </a:moveTo>
                <a:cubicBezTo>
                  <a:pt x="61553" y="24049"/>
                  <a:pt x="47762" y="10259"/>
                  <a:pt x="30776" y="10259"/>
                </a:cubicBezTo>
                <a:cubicBezTo>
                  <a:pt x="13790" y="10259"/>
                  <a:pt x="0" y="24049"/>
                  <a:pt x="0" y="41035"/>
                </a:cubicBezTo>
                <a:cubicBezTo>
                  <a:pt x="0" y="58021"/>
                  <a:pt x="13790" y="71812"/>
                  <a:pt x="30776" y="71812"/>
                </a:cubicBezTo>
                <a:cubicBezTo>
                  <a:pt x="47762" y="71812"/>
                  <a:pt x="61553" y="58021"/>
                  <a:pt x="61553" y="41035"/>
                </a:cubicBezTo>
                <a:close/>
                <a:moveTo>
                  <a:pt x="143623" y="123105"/>
                </a:moveTo>
                <a:cubicBezTo>
                  <a:pt x="143623" y="106120"/>
                  <a:pt x="129833" y="92329"/>
                  <a:pt x="112847" y="92329"/>
                </a:cubicBezTo>
                <a:cubicBezTo>
                  <a:pt x="95861" y="92329"/>
                  <a:pt x="82070" y="106120"/>
                  <a:pt x="82070" y="123105"/>
                </a:cubicBezTo>
                <a:cubicBezTo>
                  <a:pt x="82070" y="140091"/>
                  <a:pt x="95861" y="153882"/>
                  <a:pt x="112847" y="153882"/>
                </a:cubicBezTo>
                <a:cubicBezTo>
                  <a:pt x="129833" y="153882"/>
                  <a:pt x="143623" y="140091"/>
                  <a:pt x="143623" y="123105"/>
                </a:cubicBezTo>
                <a:close/>
                <a:moveTo>
                  <a:pt x="140610" y="27763"/>
                </a:moveTo>
                <a:cubicBezTo>
                  <a:pt x="144617" y="23756"/>
                  <a:pt x="144617" y="17248"/>
                  <a:pt x="140610" y="13240"/>
                </a:cubicBezTo>
                <a:cubicBezTo>
                  <a:pt x="136602" y="9233"/>
                  <a:pt x="130094" y="9233"/>
                  <a:pt x="126087" y="13240"/>
                </a:cubicBezTo>
                <a:lnTo>
                  <a:pt x="2981" y="136346"/>
                </a:lnTo>
                <a:cubicBezTo>
                  <a:pt x="-1026" y="140353"/>
                  <a:pt x="-1026" y="146861"/>
                  <a:pt x="2981" y="150868"/>
                </a:cubicBezTo>
                <a:cubicBezTo>
                  <a:pt x="6989" y="154876"/>
                  <a:pt x="13497" y="154876"/>
                  <a:pt x="17504" y="150868"/>
                </a:cubicBezTo>
                <a:lnTo>
                  <a:pt x="140610" y="27763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0" name="Text 7"/>
          <p:cNvSpPr/>
          <p:nvPr/>
        </p:nvSpPr>
        <p:spPr>
          <a:xfrm>
            <a:off x="6530099" y="1282731"/>
            <a:ext cx="5225143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Efficiency Breakdown</a:t>
            </a:r>
            <a:endParaRPr lang="en-US" sz="1600" dirty="0"/>
          </a:p>
        </p:txBody>
      </p:sp>
      <p:pic>
        <p:nvPicPr>
          <p:cNvPr id="11" name="Image 1" descr="https://kimi-img.moonshot.cn/pub/slides/26-02-23-06:49:09-d6dofpaliqu17o6bp50g.png">    </p:cNvPr>
          <p:cNvPicPr>
            <a:picLocks noChangeAspect="1"/>
          </p:cNvPicPr>
          <p:nvPr/>
        </p:nvPicPr>
        <p:blipFill>
          <a:blip r:embed="rId2"/>
          <a:srcRect l="0" r="0" t="30" b="30"/>
          <a:stretch/>
        </p:blipFill>
        <p:spPr>
          <a:xfrm>
            <a:off x="6320364" y="1647488"/>
            <a:ext cx="5097478" cy="1750833"/>
          </a:xfrm>
          <a:prstGeom prst="roundRect">
            <a:avLst>
              <a:gd name="adj" fmla="val 0"/>
            </a:avLst>
          </a:prstGeom>
        </p:spPr>
      </p:pic>
      <p:sp>
        <p:nvSpPr>
          <p:cNvPr id="12" name="Shape 8"/>
          <p:cNvSpPr/>
          <p:nvPr/>
        </p:nvSpPr>
        <p:spPr>
          <a:xfrm>
            <a:off x="367797" y="3699249"/>
            <a:ext cx="11459447" cy="2121669"/>
          </a:xfrm>
          <a:custGeom>
            <a:avLst/>
            <a:gdLst/>
            <a:ahLst/>
            <a:cxnLst/>
            <a:rect l="l" t="t" r="r" b="b"/>
            <a:pathLst>
              <a:path w="11459447" h="2121669">
                <a:moveTo>
                  <a:pt x="109436" y="0"/>
                </a:moveTo>
                <a:lnTo>
                  <a:pt x="11350011" y="0"/>
                </a:lnTo>
                <a:cubicBezTo>
                  <a:pt x="11410450" y="0"/>
                  <a:pt x="11459447" y="48996"/>
                  <a:pt x="11459447" y="109436"/>
                </a:cubicBezTo>
                <a:lnTo>
                  <a:pt x="11459447" y="2012234"/>
                </a:lnTo>
                <a:cubicBezTo>
                  <a:pt x="11459447" y="2072673"/>
                  <a:pt x="11410450" y="2121669"/>
                  <a:pt x="11350011" y="2121669"/>
                </a:cubicBezTo>
                <a:lnTo>
                  <a:pt x="109436" y="2121669"/>
                </a:lnTo>
                <a:cubicBezTo>
                  <a:pt x="48996" y="2121669"/>
                  <a:pt x="0" y="2072673"/>
                  <a:pt x="0" y="2012234"/>
                </a:cubicBezTo>
                <a:lnTo>
                  <a:pt x="0" y="109436"/>
                </a:lnTo>
                <a:cubicBezTo>
                  <a:pt x="0" y="48996"/>
                  <a:pt x="48996" y="0"/>
                  <a:pt x="10943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539536" y="3893780"/>
            <a:ext cx="164141" cy="164141"/>
          </a:xfrm>
          <a:custGeom>
            <a:avLst/>
            <a:gdLst/>
            <a:ahLst/>
            <a:cxnLst/>
            <a:rect l="l" t="t" r="r" b="b"/>
            <a:pathLst>
              <a:path w="164141" h="164141">
                <a:moveTo>
                  <a:pt x="20518" y="20518"/>
                </a:moveTo>
                <a:cubicBezTo>
                  <a:pt x="20518" y="14843"/>
                  <a:pt x="15933" y="10259"/>
                  <a:pt x="10259" y="10259"/>
                </a:cubicBezTo>
                <a:cubicBezTo>
                  <a:pt x="4584" y="10259"/>
                  <a:pt x="0" y="14843"/>
                  <a:pt x="0" y="20518"/>
                </a:cubicBezTo>
                <a:lnTo>
                  <a:pt x="0" y="128235"/>
                </a:lnTo>
                <a:cubicBezTo>
                  <a:pt x="0" y="142405"/>
                  <a:pt x="11477" y="153882"/>
                  <a:pt x="25647" y="153882"/>
                </a:cubicBezTo>
                <a:lnTo>
                  <a:pt x="153882" y="153882"/>
                </a:lnTo>
                <a:cubicBezTo>
                  <a:pt x="159556" y="153882"/>
                  <a:pt x="164141" y="149297"/>
                  <a:pt x="164141" y="143623"/>
                </a:cubicBezTo>
                <a:cubicBezTo>
                  <a:pt x="164141" y="137949"/>
                  <a:pt x="159556" y="133364"/>
                  <a:pt x="153882" y="133364"/>
                </a:cubicBezTo>
                <a:lnTo>
                  <a:pt x="25647" y="133364"/>
                </a:lnTo>
                <a:cubicBezTo>
                  <a:pt x="22826" y="133364"/>
                  <a:pt x="20518" y="131056"/>
                  <a:pt x="20518" y="128235"/>
                </a:cubicBezTo>
                <a:lnTo>
                  <a:pt x="20518" y="20518"/>
                </a:lnTo>
                <a:close/>
                <a:moveTo>
                  <a:pt x="150868" y="48280"/>
                </a:moveTo>
                <a:cubicBezTo>
                  <a:pt x="154876" y="44273"/>
                  <a:pt x="154876" y="37765"/>
                  <a:pt x="150868" y="33758"/>
                </a:cubicBezTo>
                <a:cubicBezTo>
                  <a:pt x="146861" y="29750"/>
                  <a:pt x="140353" y="29750"/>
                  <a:pt x="136346" y="33758"/>
                </a:cubicBezTo>
                <a:lnTo>
                  <a:pt x="102588" y="67548"/>
                </a:lnTo>
                <a:lnTo>
                  <a:pt x="84186" y="49178"/>
                </a:lnTo>
                <a:cubicBezTo>
                  <a:pt x="80179" y="45171"/>
                  <a:pt x="73671" y="45171"/>
                  <a:pt x="69664" y="49178"/>
                </a:cubicBezTo>
                <a:lnTo>
                  <a:pt x="38887" y="79954"/>
                </a:lnTo>
                <a:cubicBezTo>
                  <a:pt x="34880" y="83962"/>
                  <a:pt x="34880" y="90470"/>
                  <a:pt x="38887" y="94477"/>
                </a:cubicBezTo>
                <a:cubicBezTo>
                  <a:pt x="42895" y="98484"/>
                  <a:pt x="49402" y="98484"/>
                  <a:pt x="53410" y="94477"/>
                </a:cubicBezTo>
                <a:lnTo>
                  <a:pt x="76941" y="70946"/>
                </a:lnTo>
                <a:lnTo>
                  <a:pt x="95343" y="89348"/>
                </a:lnTo>
                <a:cubicBezTo>
                  <a:pt x="99350" y="93355"/>
                  <a:pt x="105858" y="93355"/>
                  <a:pt x="109865" y="89348"/>
                </a:cubicBezTo>
                <a:lnTo>
                  <a:pt x="150900" y="4831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4" name="Text 10"/>
          <p:cNvSpPr/>
          <p:nvPr/>
        </p:nvSpPr>
        <p:spPr>
          <a:xfrm>
            <a:off x="726474" y="3848185"/>
            <a:ext cx="11033897" cy="2553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24-Hour Performance Forecast</a:t>
            </a:r>
            <a:endParaRPr lang="en-US" sz="1600" dirty="0"/>
          </a:p>
        </p:txBody>
      </p:sp>
      <p:pic>
        <p:nvPicPr>
          <p:cNvPr id="15" name="Image 2" descr="https://kimi-img.moonshot.cn/pub/slides/26-02-23-06:49:10-d6dofpm00qr4heh8r8bg.png">    </p:cNvPr>
          <p:cNvPicPr>
            <a:picLocks noChangeAspect="1"/>
          </p:cNvPicPr>
          <p:nvPr/>
        </p:nvPicPr>
        <p:blipFill>
          <a:blip r:embed="rId3"/>
          <a:srcRect l="0" r="0" t="14" b="14"/>
          <a:stretch/>
        </p:blipFill>
        <p:spPr>
          <a:xfrm>
            <a:off x="516739" y="4212942"/>
            <a:ext cx="10641783" cy="1459028"/>
          </a:xfrm>
          <a:prstGeom prst="roundRect">
            <a:avLst>
              <a:gd name="adj" fmla="val 0"/>
            </a:avLst>
          </a:prstGeom>
        </p:spPr>
      </p:pic>
      <p:sp>
        <p:nvSpPr>
          <p:cNvPr id="16" name="Shape 11"/>
          <p:cNvSpPr/>
          <p:nvPr/>
        </p:nvSpPr>
        <p:spPr>
          <a:xfrm>
            <a:off x="367797" y="5972898"/>
            <a:ext cx="3744838" cy="881496"/>
          </a:xfrm>
          <a:custGeom>
            <a:avLst/>
            <a:gdLst/>
            <a:ahLst/>
            <a:cxnLst/>
            <a:rect l="l" t="t" r="r" b="b"/>
            <a:pathLst>
              <a:path w="3744838" h="881496">
                <a:moveTo>
                  <a:pt x="72953" y="0"/>
                </a:moveTo>
                <a:lnTo>
                  <a:pt x="3671885" y="0"/>
                </a:lnTo>
                <a:cubicBezTo>
                  <a:pt x="3712176" y="0"/>
                  <a:pt x="3744838" y="32662"/>
                  <a:pt x="3744838" y="72953"/>
                </a:cubicBezTo>
                <a:lnTo>
                  <a:pt x="3744838" y="808543"/>
                </a:lnTo>
                <a:cubicBezTo>
                  <a:pt x="3744838" y="848834"/>
                  <a:pt x="3712176" y="881496"/>
                  <a:pt x="3671885" y="881496"/>
                </a:cubicBezTo>
                <a:lnTo>
                  <a:pt x="72953" y="881496"/>
                </a:lnTo>
                <a:cubicBezTo>
                  <a:pt x="32689" y="881496"/>
                  <a:pt x="0" y="848807"/>
                  <a:pt x="0" y="808543"/>
                </a:cubicBezTo>
                <a:lnTo>
                  <a:pt x="0" y="72953"/>
                </a:lnTo>
                <a:cubicBezTo>
                  <a:pt x="0" y="32689"/>
                  <a:pt x="32689" y="0"/>
                  <a:pt x="72953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498501" y="6121843"/>
            <a:ext cx="145903" cy="145903"/>
          </a:xfrm>
          <a:custGeom>
            <a:avLst/>
            <a:gdLst/>
            <a:ahLst/>
            <a:cxnLst/>
            <a:rect l="l" t="t" r="r" b="b"/>
            <a:pathLst>
              <a:path w="145903" h="145903">
                <a:moveTo>
                  <a:pt x="9119" y="9119"/>
                </a:moveTo>
                <a:cubicBezTo>
                  <a:pt x="14163" y="9119"/>
                  <a:pt x="18238" y="13194"/>
                  <a:pt x="18238" y="18238"/>
                </a:cubicBezTo>
                <a:lnTo>
                  <a:pt x="18238" y="113987"/>
                </a:lnTo>
                <a:cubicBezTo>
                  <a:pt x="18238" y="116494"/>
                  <a:pt x="20290" y="118546"/>
                  <a:pt x="22797" y="118546"/>
                </a:cubicBezTo>
                <a:lnTo>
                  <a:pt x="136784" y="118546"/>
                </a:lnTo>
                <a:cubicBezTo>
                  <a:pt x="141828" y="118546"/>
                  <a:pt x="145903" y="122621"/>
                  <a:pt x="145903" y="127665"/>
                </a:cubicBezTo>
                <a:cubicBezTo>
                  <a:pt x="145903" y="132709"/>
                  <a:pt x="141828" y="136784"/>
                  <a:pt x="136784" y="136784"/>
                </a:cubicBezTo>
                <a:lnTo>
                  <a:pt x="22797" y="136784"/>
                </a:lnTo>
                <a:cubicBezTo>
                  <a:pt x="10202" y="136784"/>
                  <a:pt x="0" y="126582"/>
                  <a:pt x="0" y="113987"/>
                </a:cubicBezTo>
                <a:lnTo>
                  <a:pt x="0" y="18238"/>
                </a:lnTo>
                <a:cubicBezTo>
                  <a:pt x="0" y="13194"/>
                  <a:pt x="4075" y="9119"/>
                  <a:pt x="9119" y="9119"/>
                </a:cubicBezTo>
                <a:close/>
                <a:moveTo>
                  <a:pt x="68392" y="27357"/>
                </a:moveTo>
                <a:cubicBezTo>
                  <a:pt x="70301" y="27357"/>
                  <a:pt x="72125" y="28155"/>
                  <a:pt x="73436" y="29580"/>
                </a:cubicBezTo>
                <a:lnTo>
                  <a:pt x="93697" y="51664"/>
                </a:lnTo>
                <a:lnTo>
                  <a:pt x="106862" y="38470"/>
                </a:lnTo>
                <a:cubicBezTo>
                  <a:pt x="109541" y="35792"/>
                  <a:pt x="113873" y="35792"/>
                  <a:pt x="116523" y="38470"/>
                </a:cubicBezTo>
                <a:lnTo>
                  <a:pt x="134761" y="56708"/>
                </a:lnTo>
                <a:cubicBezTo>
                  <a:pt x="136043" y="57991"/>
                  <a:pt x="136755" y="59729"/>
                  <a:pt x="136755" y="61553"/>
                </a:cubicBezTo>
                <a:lnTo>
                  <a:pt x="136755" y="93469"/>
                </a:lnTo>
                <a:cubicBezTo>
                  <a:pt x="136755" y="97259"/>
                  <a:pt x="133706" y="100308"/>
                  <a:pt x="129916" y="100308"/>
                </a:cubicBezTo>
                <a:lnTo>
                  <a:pt x="43286" y="100308"/>
                </a:lnTo>
                <a:cubicBezTo>
                  <a:pt x="39496" y="100308"/>
                  <a:pt x="36447" y="97259"/>
                  <a:pt x="36447" y="93469"/>
                </a:cubicBezTo>
                <a:lnTo>
                  <a:pt x="36447" y="61553"/>
                </a:lnTo>
                <a:cubicBezTo>
                  <a:pt x="36447" y="59843"/>
                  <a:pt x="37103" y="58190"/>
                  <a:pt x="38242" y="56936"/>
                </a:cubicBezTo>
                <a:lnTo>
                  <a:pt x="63320" y="29580"/>
                </a:lnTo>
                <a:cubicBezTo>
                  <a:pt x="64602" y="28155"/>
                  <a:pt x="66454" y="27357"/>
                  <a:pt x="68363" y="27357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8" name="Text 13"/>
          <p:cNvSpPr/>
          <p:nvPr/>
        </p:nvSpPr>
        <p:spPr>
          <a:xfrm>
            <a:off x="735593" y="6085367"/>
            <a:ext cx="857179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h-s Diagram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80263" y="6377173"/>
            <a:ext cx="3583737" cy="3647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Enthalpy-entropy chart for HTC steam cycle showing expansion through turbine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4224721" y="5972898"/>
            <a:ext cx="3744838" cy="881496"/>
          </a:xfrm>
          <a:custGeom>
            <a:avLst/>
            <a:gdLst/>
            <a:ahLst/>
            <a:cxnLst/>
            <a:rect l="l" t="t" r="r" b="b"/>
            <a:pathLst>
              <a:path w="3744838" h="881496">
                <a:moveTo>
                  <a:pt x="72953" y="0"/>
                </a:moveTo>
                <a:lnTo>
                  <a:pt x="3671885" y="0"/>
                </a:lnTo>
                <a:cubicBezTo>
                  <a:pt x="3712176" y="0"/>
                  <a:pt x="3744838" y="32662"/>
                  <a:pt x="3744838" y="72953"/>
                </a:cubicBezTo>
                <a:lnTo>
                  <a:pt x="3744838" y="808543"/>
                </a:lnTo>
                <a:cubicBezTo>
                  <a:pt x="3744838" y="848834"/>
                  <a:pt x="3712176" y="881496"/>
                  <a:pt x="3671885" y="881496"/>
                </a:cubicBezTo>
                <a:lnTo>
                  <a:pt x="72953" y="881496"/>
                </a:lnTo>
                <a:cubicBezTo>
                  <a:pt x="32689" y="881496"/>
                  <a:pt x="0" y="848807"/>
                  <a:pt x="0" y="808543"/>
                </a:cubicBezTo>
                <a:lnTo>
                  <a:pt x="0" y="72953"/>
                </a:lnTo>
                <a:cubicBezTo>
                  <a:pt x="0" y="32689"/>
                  <a:pt x="32689" y="0"/>
                  <a:pt x="72953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4355426" y="6121843"/>
            <a:ext cx="145903" cy="145903"/>
          </a:xfrm>
          <a:custGeom>
            <a:avLst/>
            <a:gdLst/>
            <a:ahLst/>
            <a:cxnLst/>
            <a:rect l="l" t="t" r="r" b="b"/>
            <a:pathLst>
              <a:path w="145903" h="145903">
                <a:moveTo>
                  <a:pt x="9119" y="9119"/>
                </a:moveTo>
                <a:cubicBezTo>
                  <a:pt x="14163" y="9119"/>
                  <a:pt x="18238" y="13194"/>
                  <a:pt x="18238" y="18238"/>
                </a:cubicBezTo>
                <a:lnTo>
                  <a:pt x="18238" y="113987"/>
                </a:lnTo>
                <a:cubicBezTo>
                  <a:pt x="18238" y="116494"/>
                  <a:pt x="20290" y="118546"/>
                  <a:pt x="22797" y="118546"/>
                </a:cubicBezTo>
                <a:lnTo>
                  <a:pt x="136784" y="118546"/>
                </a:lnTo>
                <a:cubicBezTo>
                  <a:pt x="141828" y="118546"/>
                  <a:pt x="145903" y="122621"/>
                  <a:pt x="145903" y="127665"/>
                </a:cubicBezTo>
                <a:cubicBezTo>
                  <a:pt x="145903" y="132709"/>
                  <a:pt x="141828" y="136784"/>
                  <a:pt x="136784" y="136784"/>
                </a:cubicBezTo>
                <a:lnTo>
                  <a:pt x="22797" y="136784"/>
                </a:lnTo>
                <a:cubicBezTo>
                  <a:pt x="10202" y="136784"/>
                  <a:pt x="0" y="126582"/>
                  <a:pt x="0" y="113987"/>
                </a:cubicBezTo>
                <a:lnTo>
                  <a:pt x="0" y="18238"/>
                </a:lnTo>
                <a:cubicBezTo>
                  <a:pt x="0" y="13194"/>
                  <a:pt x="4075" y="9119"/>
                  <a:pt x="9119" y="9119"/>
                </a:cubicBezTo>
                <a:close/>
                <a:moveTo>
                  <a:pt x="68392" y="27357"/>
                </a:moveTo>
                <a:cubicBezTo>
                  <a:pt x="70301" y="27357"/>
                  <a:pt x="72125" y="28155"/>
                  <a:pt x="73436" y="29580"/>
                </a:cubicBezTo>
                <a:lnTo>
                  <a:pt x="93697" y="51664"/>
                </a:lnTo>
                <a:lnTo>
                  <a:pt x="106862" y="38470"/>
                </a:lnTo>
                <a:cubicBezTo>
                  <a:pt x="109541" y="35792"/>
                  <a:pt x="113873" y="35792"/>
                  <a:pt x="116523" y="38470"/>
                </a:cubicBezTo>
                <a:lnTo>
                  <a:pt x="134761" y="56708"/>
                </a:lnTo>
                <a:cubicBezTo>
                  <a:pt x="136043" y="57991"/>
                  <a:pt x="136755" y="59729"/>
                  <a:pt x="136755" y="61553"/>
                </a:cubicBezTo>
                <a:lnTo>
                  <a:pt x="136755" y="93469"/>
                </a:lnTo>
                <a:cubicBezTo>
                  <a:pt x="136755" y="97259"/>
                  <a:pt x="133706" y="100308"/>
                  <a:pt x="129916" y="100308"/>
                </a:cubicBezTo>
                <a:lnTo>
                  <a:pt x="43286" y="100308"/>
                </a:lnTo>
                <a:cubicBezTo>
                  <a:pt x="39496" y="100308"/>
                  <a:pt x="36447" y="97259"/>
                  <a:pt x="36447" y="93469"/>
                </a:cubicBezTo>
                <a:lnTo>
                  <a:pt x="36447" y="61553"/>
                </a:lnTo>
                <a:cubicBezTo>
                  <a:pt x="36447" y="59843"/>
                  <a:pt x="37103" y="58190"/>
                  <a:pt x="38242" y="56936"/>
                </a:cubicBezTo>
                <a:lnTo>
                  <a:pt x="63320" y="29580"/>
                </a:lnTo>
                <a:cubicBezTo>
                  <a:pt x="64602" y="28155"/>
                  <a:pt x="66454" y="27357"/>
                  <a:pt x="68363" y="27357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2" name="Text 17"/>
          <p:cNvSpPr/>
          <p:nvPr/>
        </p:nvSpPr>
        <p:spPr>
          <a:xfrm>
            <a:off x="4592518" y="6085367"/>
            <a:ext cx="902773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T-Ḣ Diagram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4337188" y="6377173"/>
            <a:ext cx="358373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Temperature-heat transfer rate chart for gas cycle processes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8081646" y="5972898"/>
            <a:ext cx="3744838" cy="881496"/>
          </a:xfrm>
          <a:custGeom>
            <a:avLst/>
            <a:gdLst/>
            <a:ahLst/>
            <a:cxnLst/>
            <a:rect l="l" t="t" r="r" b="b"/>
            <a:pathLst>
              <a:path w="3744838" h="881496">
                <a:moveTo>
                  <a:pt x="72953" y="0"/>
                </a:moveTo>
                <a:lnTo>
                  <a:pt x="3671885" y="0"/>
                </a:lnTo>
                <a:cubicBezTo>
                  <a:pt x="3712176" y="0"/>
                  <a:pt x="3744838" y="32662"/>
                  <a:pt x="3744838" y="72953"/>
                </a:cubicBezTo>
                <a:lnTo>
                  <a:pt x="3744838" y="808543"/>
                </a:lnTo>
                <a:cubicBezTo>
                  <a:pt x="3744838" y="848834"/>
                  <a:pt x="3712176" y="881496"/>
                  <a:pt x="3671885" y="881496"/>
                </a:cubicBezTo>
                <a:lnTo>
                  <a:pt x="72953" y="881496"/>
                </a:lnTo>
                <a:cubicBezTo>
                  <a:pt x="32689" y="881496"/>
                  <a:pt x="0" y="848807"/>
                  <a:pt x="0" y="808543"/>
                </a:cubicBezTo>
                <a:lnTo>
                  <a:pt x="0" y="72953"/>
                </a:lnTo>
                <a:cubicBezTo>
                  <a:pt x="0" y="32689"/>
                  <a:pt x="32689" y="0"/>
                  <a:pt x="72953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25" name="Shape 20"/>
          <p:cNvSpPr/>
          <p:nvPr/>
        </p:nvSpPr>
        <p:spPr>
          <a:xfrm>
            <a:off x="8203231" y="6121843"/>
            <a:ext cx="164141" cy="145903"/>
          </a:xfrm>
          <a:custGeom>
            <a:avLst/>
            <a:gdLst/>
            <a:ahLst/>
            <a:cxnLst/>
            <a:rect l="l" t="t" r="r" b="b"/>
            <a:pathLst>
              <a:path w="164141" h="145903">
                <a:moveTo>
                  <a:pt x="146017" y="68392"/>
                </a:moveTo>
                <a:lnTo>
                  <a:pt x="95863" y="68392"/>
                </a:lnTo>
                <a:cubicBezTo>
                  <a:pt x="90819" y="68392"/>
                  <a:pt x="86744" y="64317"/>
                  <a:pt x="86744" y="59273"/>
                </a:cubicBezTo>
                <a:lnTo>
                  <a:pt x="86744" y="9119"/>
                </a:lnTo>
                <a:cubicBezTo>
                  <a:pt x="86744" y="4075"/>
                  <a:pt x="90847" y="-57"/>
                  <a:pt x="95834" y="598"/>
                </a:cubicBezTo>
                <a:cubicBezTo>
                  <a:pt x="126326" y="4645"/>
                  <a:pt x="150491" y="28810"/>
                  <a:pt x="154537" y="59301"/>
                </a:cubicBezTo>
                <a:cubicBezTo>
                  <a:pt x="155193" y="64288"/>
                  <a:pt x="151061" y="68392"/>
                  <a:pt x="146017" y="68392"/>
                </a:cubicBezTo>
                <a:close/>
                <a:moveTo>
                  <a:pt x="63434" y="10601"/>
                </a:moveTo>
                <a:cubicBezTo>
                  <a:pt x="68591" y="9518"/>
                  <a:pt x="73065" y="13735"/>
                  <a:pt x="73065" y="19007"/>
                </a:cubicBezTo>
                <a:lnTo>
                  <a:pt x="73065" y="75231"/>
                </a:lnTo>
                <a:cubicBezTo>
                  <a:pt x="73065" y="76827"/>
                  <a:pt x="73635" y="78366"/>
                  <a:pt x="74633" y="79591"/>
                </a:cubicBezTo>
                <a:lnTo>
                  <a:pt x="112277" y="125015"/>
                </a:lnTo>
                <a:cubicBezTo>
                  <a:pt x="115611" y="129033"/>
                  <a:pt x="114898" y="135103"/>
                  <a:pt x="110310" y="137582"/>
                </a:cubicBezTo>
                <a:cubicBezTo>
                  <a:pt x="100593" y="142882"/>
                  <a:pt x="89451" y="145903"/>
                  <a:pt x="77625" y="145903"/>
                </a:cubicBezTo>
                <a:cubicBezTo>
                  <a:pt x="39867" y="145903"/>
                  <a:pt x="9233" y="115269"/>
                  <a:pt x="9233" y="77511"/>
                </a:cubicBezTo>
                <a:cubicBezTo>
                  <a:pt x="9233" y="44597"/>
                  <a:pt x="32458" y="17126"/>
                  <a:pt x="63434" y="10601"/>
                </a:cubicBezTo>
                <a:close/>
                <a:moveTo>
                  <a:pt x="136157" y="82070"/>
                </a:moveTo>
                <a:lnTo>
                  <a:pt x="154395" y="82070"/>
                </a:lnTo>
                <a:cubicBezTo>
                  <a:pt x="159667" y="82070"/>
                  <a:pt x="163884" y="86544"/>
                  <a:pt x="162801" y="91702"/>
                </a:cubicBezTo>
                <a:cubicBezTo>
                  <a:pt x="159895" y="105495"/>
                  <a:pt x="152827" y="117748"/>
                  <a:pt x="142968" y="127095"/>
                </a:cubicBezTo>
                <a:cubicBezTo>
                  <a:pt x="139463" y="130429"/>
                  <a:pt x="133963" y="129717"/>
                  <a:pt x="130885" y="125984"/>
                </a:cubicBezTo>
                <a:lnTo>
                  <a:pt x="106834" y="97003"/>
                </a:lnTo>
                <a:cubicBezTo>
                  <a:pt x="101904" y="91047"/>
                  <a:pt x="106150" y="82070"/>
                  <a:pt x="113844" y="82070"/>
                </a:cubicBezTo>
                <a:lnTo>
                  <a:pt x="136128" y="82070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6" name="Text 21"/>
          <p:cNvSpPr/>
          <p:nvPr/>
        </p:nvSpPr>
        <p:spPr>
          <a:xfrm>
            <a:off x="8449442" y="6085367"/>
            <a:ext cx="1304006" cy="21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Energy Distribution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194113" y="6377173"/>
            <a:ext cx="3583737" cy="182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Pie chart showing energy flow: electricity, heat recovery, losses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340" y="378340"/>
            <a:ext cx="11501530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b="1" spc="52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SIMULATION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8340" y="643178"/>
            <a:ext cx="11605573" cy="378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Scenario Analysis &amp; Results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493" y="1176006"/>
            <a:ext cx="2191218" cy="2957356"/>
          </a:xfrm>
          <a:custGeom>
            <a:avLst/>
            <a:gdLst/>
            <a:ahLst/>
            <a:cxnLst/>
            <a:rect l="l" t="t" r="r" b="b"/>
            <a:pathLst>
              <a:path w="2191218" h="2957356">
                <a:moveTo>
                  <a:pt x="113505" y="0"/>
                </a:moveTo>
                <a:lnTo>
                  <a:pt x="2077713" y="0"/>
                </a:lnTo>
                <a:cubicBezTo>
                  <a:pt x="2140400" y="0"/>
                  <a:pt x="2191218" y="50818"/>
                  <a:pt x="2191218" y="113505"/>
                </a:cubicBezTo>
                <a:lnTo>
                  <a:pt x="2191218" y="2843851"/>
                </a:lnTo>
                <a:cubicBezTo>
                  <a:pt x="2191218" y="2906538"/>
                  <a:pt x="2140400" y="2957356"/>
                  <a:pt x="2077713" y="2957356"/>
                </a:cubicBezTo>
                <a:lnTo>
                  <a:pt x="113505" y="2957356"/>
                </a:lnTo>
                <a:cubicBezTo>
                  <a:pt x="50818" y="2957356"/>
                  <a:pt x="0" y="2906538"/>
                  <a:pt x="0" y="2843851"/>
                </a:cubicBezTo>
                <a:lnTo>
                  <a:pt x="0" y="113505"/>
                </a:lnTo>
                <a:cubicBezTo>
                  <a:pt x="0" y="50860"/>
                  <a:pt x="50860" y="0"/>
                  <a:pt x="11350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5981" y="1330498"/>
            <a:ext cx="302672" cy="302672"/>
          </a:xfrm>
          <a:custGeom>
            <a:avLst/>
            <a:gdLst/>
            <a:ahLst/>
            <a:cxnLst/>
            <a:rect l="l" t="t" r="r" b="b"/>
            <a:pathLst>
              <a:path w="302672" h="302672">
                <a:moveTo>
                  <a:pt x="75668" y="0"/>
                </a:moveTo>
                <a:lnTo>
                  <a:pt x="227004" y="0"/>
                </a:lnTo>
                <a:cubicBezTo>
                  <a:pt x="268766" y="0"/>
                  <a:pt x="302672" y="33906"/>
                  <a:pt x="302672" y="75668"/>
                </a:cubicBezTo>
                <a:lnTo>
                  <a:pt x="302672" y="227004"/>
                </a:lnTo>
                <a:cubicBezTo>
                  <a:pt x="302672" y="268766"/>
                  <a:pt x="268766" y="302672"/>
                  <a:pt x="227004" y="302672"/>
                </a:cubicBezTo>
                <a:lnTo>
                  <a:pt x="75668" y="302672"/>
                </a:lnTo>
                <a:cubicBezTo>
                  <a:pt x="33906" y="302672"/>
                  <a:pt x="0" y="268766"/>
                  <a:pt x="0" y="227004"/>
                </a:cubicBezTo>
                <a:lnTo>
                  <a:pt x="0" y="75668"/>
                </a:lnTo>
                <a:cubicBezTo>
                  <a:pt x="0" y="33906"/>
                  <a:pt x="33906" y="0"/>
                  <a:pt x="75668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21108" y="1406166"/>
            <a:ext cx="132419" cy="151336"/>
          </a:xfrm>
          <a:custGeom>
            <a:avLst/>
            <a:gdLst/>
            <a:ahLst/>
            <a:cxnLst/>
            <a:rect l="l" t="t" r="r" b="b"/>
            <a:pathLst>
              <a:path w="132419" h="151336">
                <a:moveTo>
                  <a:pt x="26957" y="10907"/>
                </a:moveTo>
                <a:cubicBezTo>
                  <a:pt x="23292" y="8897"/>
                  <a:pt x="18858" y="8986"/>
                  <a:pt x="15252" y="11114"/>
                </a:cubicBezTo>
                <a:cubicBezTo>
                  <a:pt x="11646" y="13242"/>
                  <a:pt x="9458" y="17114"/>
                  <a:pt x="9458" y="21282"/>
                </a:cubicBezTo>
                <a:lnTo>
                  <a:pt x="9458" y="130054"/>
                </a:lnTo>
                <a:cubicBezTo>
                  <a:pt x="9458" y="134222"/>
                  <a:pt x="11675" y="138094"/>
                  <a:pt x="15252" y="140222"/>
                </a:cubicBezTo>
                <a:cubicBezTo>
                  <a:pt x="18828" y="142350"/>
                  <a:pt x="23292" y="142439"/>
                  <a:pt x="26957" y="140429"/>
                </a:cubicBezTo>
                <a:lnTo>
                  <a:pt x="126271" y="86043"/>
                </a:lnTo>
                <a:cubicBezTo>
                  <a:pt x="130054" y="83974"/>
                  <a:pt x="132419" y="79983"/>
                  <a:pt x="132419" y="75668"/>
                </a:cubicBezTo>
                <a:cubicBezTo>
                  <a:pt x="132419" y="71353"/>
                  <a:pt x="130054" y="67362"/>
                  <a:pt x="126271" y="65293"/>
                </a:cubicBezTo>
                <a:lnTo>
                  <a:pt x="26957" y="10907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7" name="Text 5"/>
          <p:cNvSpPr/>
          <p:nvPr/>
        </p:nvSpPr>
        <p:spPr>
          <a:xfrm>
            <a:off x="914321" y="1368332"/>
            <a:ext cx="766138" cy="22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 Case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912094" y="1368332"/>
            <a:ext cx="501300" cy="227004"/>
          </a:xfrm>
          <a:custGeom>
            <a:avLst/>
            <a:gdLst/>
            <a:ahLst/>
            <a:cxnLst/>
            <a:rect l="l" t="t" r="r" b="b"/>
            <a:pathLst>
              <a:path w="501300" h="227004">
                <a:moveTo>
                  <a:pt x="113502" y="0"/>
                </a:moveTo>
                <a:lnTo>
                  <a:pt x="387798" y="0"/>
                </a:lnTo>
                <a:cubicBezTo>
                  <a:pt x="450484" y="0"/>
                  <a:pt x="501300" y="50817"/>
                  <a:pt x="501300" y="113502"/>
                </a:cubicBezTo>
                <a:lnTo>
                  <a:pt x="501300" y="113502"/>
                </a:lnTo>
                <a:cubicBezTo>
                  <a:pt x="501300" y="176187"/>
                  <a:pt x="450484" y="227004"/>
                  <a:pt x="387798" y="227004"/>
                </a:cubicBezTo>
                <a:lnTo>
                  <a:pt x="113502" y="227004"/>
                </a:lnTo>
                <a:cubicBezTo>
                  <a:pt x="50859" y="227004"/>
                  <a:pt x="0" y="176145"/>
                  <a:pt x="0" y="113502"/>
                </a:cubicBezTo>
                <a:lnTo>
                  <a:pt x="0" y="113502"/>
                </a:lnTo>
                <a:cubicBezTo>
                  <a:pt x="0" y="50859"/>
                  <a:pt x="50859" y="0"/>
                  <a:pt x="113502" y="0"/>
                </a:cubicBezTo>
                <a:close/>
              </a:path>
            </a:pathLst>
          </a:custGeom>
          <a:solidFill>
            <a:srgbClr val="2B7FFF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912094" y="1368332"/>
            <a:ext cx="558051" cy="227004"/>
          </a:xfrm>
          <a:prstGeom prst="rect">
            <a:avLst/>
          </a:prstGeom>
          <a:noFill/>
          <a:ln/>
        </p:spPr>
        <p:txBody>
          <a:bodyPr wrap="square" lIns="75668" tIns="37834" rIns="75668" bIns="37834" rtlCol="0" anchor="ctr"/>
          <a:lstStyle/>
          <a:p>
            <a:pPr>
              <a:lnSpc>
                <a:spcPct val="110000"/>
              </a:lnSpc>
            </a:pPr>
            <a:r>
              <a:rPr lang="en-US" sz="894" dirty="0">
                <a:solidFill>
                  <a:srgbClr val="51A2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Default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5981" y="1746672"/>
            <a:ext cx="1948450" cy="718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configuration with typical operating parameters for AD-HTC integration.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5981" y="2579019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11649" y="2692521"/>
            <a:ext cx="67155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Power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85192" y="2654687"/>
            <a:ext cx="643178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 MW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5981" y="3070861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11649" y="3184363"/>
            <a:ext cx="614802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028650" y="3146529"/>
            <a:ext cx="397257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42%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5981" y="3562703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11649" y="3676205"/>
            <a:ext cx="964766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Self-Sufficiency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032394" y="3638371"/>
            <a:ext cx="397257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75%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691040" y="1176006"/>
            <a:ext cx="2191218" cy="2957356"/>
          </a:xfrm>
          <a:custGeom>
            <a:avLst/>
            <a:gdLst/>
            <a:ahLst/>
            <a:cxnLst/>
            <a:rect l="l" t="t" r="r" b="b"/>
            <a:pathLst>
              <a:path w="2191218" h="2957356">
                <a:moveTo>
                  <a:pt x="113505" y="0"/>
                </a:moveTo>
                <a:lnTo>
                  <a:pt x="2077713" y="0"/>
                </a:lnTo>
                <a:cubicBezTo>
                  <a:pt x="2140400" y="0"/>
                  <a:pt x="2191218" y="50818"/>
                  <a:pt x="2191218" y="113505"/>
                </a:cubicBezTo>
                <a:lnTo>
                  <a:pt x="2191218" y="2843851"/>
                </a:lnTo>
                <a:cubicBezTo>
                  <a:pt x="2191218" y="2906538"/>
                  <a:pt x="2140400" y="2957356"/>
                  <a:pt x="2077713" y="2957356"/>
                </a:cubicBezTo>
                <a:lnTo>
                  <a:pt x="113505" y="2957356"/>
                </a:lnTo>
                <a:cubicBezTo>
                  <a:pt x="50818" y="2957356"/>
                  <a:pt x="0" y="2906538"/>
                  <a:pt x="0" y="2843851"/>
                </a:cubicBezTo>
                <a:lnTo>
                  <a:pt x="0" y="113505"/>
                </a:lnTo>
                <a:cubicBezTo>
                  <a:pt x="0" y="50860"/>
                  <a:pt x="50860" y="0"/>
                  <a:pt x="11350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2845529" y="1330498"/>
            <a:ext cx="302672" cy="302672"/>
          </a:xfrm>
          <a:custGeom>
            <a:avLst/>
            <a:gdLst/>
            <a:ahLst/>
            <a:cxnLst/>
            <a:rect l="l" t="t" r="r" b="b"/>
            <a:pathLst>
              <a:path w="302672" h="302672">
                <a:moveTo>
                  <a:pt x="75668" y="0"/>
                </a:moveTo>
                <a:lnTo>
                  <a:pt x="227004" y="0"/>
                </a:lnTo>
                <a:cubicBezTo>
                  <a:pt x="268766" y="0"/>
                  <a:pt x="302672" y="33906"/>
                  <a:pt x="302672" y="75668"/>
                </a:cubicBezTo>
                <a:lnTo>
                  <a:pt x="302672" y="227004"/>
                </a:lnTo>
                <a:cubicBezTo>
                  <a:pt x="302672" y="268766"/>
                  <a:pt x="268766" y="302672"/>
                  <a:pt x="227004" y="302672"/>
                </a:cubicBezTo>
                <a:lnTo>
                  <a:pt x="75668" y="302672"/>
                </a:lnTo>
                <a:cubicBezTo>
                  <a:pt x="33906" y="302672"/>
                  <a:pt x="0" y="268766"/>
                  <a:pt x="0" y="227004"/>
                </a:cubicBezTo>
                <a:lnTo>
                  <a:pt x="0" y="75668"/>
                </a:lnTo>
                <a:cubicBezTo>
                  <a:pt x="0" y="33906"/>
                  <a:pt x="33906" y="0"/>
                  <a:pt x="75668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2921197" y="1406166"/>
            <a:ext cx="151336" cy="151336"/>
          </a:xfrm>
          <a:custGeom>
            <a:avLst/>
            <a:gdLst/>
            <a:ahLst/>
            <a:cxnLst/>
            <a:rect l="l" t="t" r="r" b="b"/>
            <a:pathLst>
              <a:path w="151336" h="151336">
                <a:moveTo>
                  <a:pt x="37834" y="94585"/>
                </a:moveTo>
                <a:lnTo>
                  <a:pt x="7242" y="94585"/>
                </a:lnTo>
                <a:cubicBezTo>
                  <a:pt x="-118" y="94585"/>
                  <a:pt x="-4641" y="86575"/>
                  <a:pt x="-857" y="80249"/>
                </a:cubicBezTo>
                <a:lnTo>
                  <a:pt x="14779" y="54179"/>
                </a:lnTo>
                <a:cubicBezTo>
                  <a:pt x="17350" y="49894"/>
                  <a:pt x="21961" y="47292"/>
                  <a:pt x="26957" y="47292"/>
                </a:cubicBezTo>
                <a:lnTo>
                  <a:pt x="55037" y="47292"/>
                </a:lnTo>
                <a:cubicBezTo>
                  <a:pt x="77530" y="9192"/>
                  <a:pt x="111078" y="7271"/>
                  <a:pt x="133513" y="10552"/>
                </a:cubicBezTo>
                <a:cubicBezTo>
                  <a:pt x="137296" y="11114"/>
                  <a:pt x="140252" y="14070"/>
                  <a:pt x="140784" y="17823"/>
                </a:cubicBezTo>
                <a:cubicBezTo>
                  <a:pt x="144065" y="40258"/>
                  <a:pt x="142143" y="73806"/>
                  <a:pt x="104043" y="96299"/>
                </a:cubicBezTo>
                <a:lnTo>
                  <a:pt x="104043" y="124379"/>
                </a:lnTo>
                <a:cubicBezTo>
                  <a:pt x="104043" y="129374"/>
                  <a:pt x="101442" y="133985"/>
                  <a:pt x="97156" y="136557"/>
                </a:cubicBezTo>
                <a:lnTo>
                  <a:pt x="71087" y="152193"/>
                </a:lnTo>
                <a:cubicBezTo>
                  <a:pt x="64791" y="155976"/>
                  <a:pt x="56751" y="151425"/>
                  <a:pt x="56751" y="144094"/>
                </a:cubicBezTo>
                <a:lnTo>
                  <a:pt x="56751" y="113502"/>
                </a:lnTo>
                <a:cubicBezTo>
                  <a:pt x="56751" y="103068"/>
                  <a:pt x="48268" y="94585"/>
                  <a:pt x="37834" y="94585"/>
                </a:cubicBezTo>
                <a:lnTo>
                  <a:pt x="37804" y="94585"/>
                </a:lnTo>
                <a:close/>
                <a:moveTo>
                  <a:pt x="118231" y="47292"/>
                </a:moveTo>
                <a:cubicBezTo>
                  <a:pt x="118231" y="39462"/>
                  <a:pt x="111874" y="33105"/>
                  <a:pt x="104043" y="33105"/>
                </a:cubicBezTo>
                <a:cubicBezTo>
                  <a:pt x="96213" y="33105"/>
                  <a:pt x="89856" y="39462"/>
                  <a:pt x="89856" y="47292"/>
                </a:cubicBezTo>
                <a:cubicBezTo>
                  <a:pt x="89856" y="55123"/>
                  <a:pt x="96213" y="61480"/>
                  <a:pt x="104043" y="61480"/>
                </a:cubicBezTo>
                <a:cubicBezTo>
                  <a:pt x="111874" y="61480"/>
                  <a:pt x="118231" y="55123"/>
                  <a:pt x="118231" y="47292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3" name="Text 21"/>
          <p:cNvSpPr/>
          <p:nvPr/>
        </p:nvSpPr>
        <p:spPr>
          <a:xfrm>
            <a:off x="3223869" y="1368332"/>
            <a:ext cx="766138" cy="22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Optimized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68237" y="1368332"/>
            <a:ext cx="662095" cy="227004"/>
          </a:xfrm>
          <a:custGeom>
            <a:avLst/>
            <a:gdLst/>
            <a:ahLst/>
            <a:cxnLst/>
            <a:rect l="l" t="t" r="r" b="b"/>
            <a:pathLst>
              <a:path w="662095" h="227004">
                <a:moveTo>
                  <a:pt x="113502" y="0"/>
                </a:moveTo>
                <a:lnTo>
                  <a:pt x="548593" y="0"/>
                </a:lnTo>
                <a:cubicBezTo>
                  <a:pt x="611278" y="0"/>
                  <a:pt x="662095" y="50817"/>
                  <a:pt x="662095" y="113502"/>
                </a:cubicBezTo>
                <a:lnTo>
                  <a:pt x="662095" y="113502"/>
                </a:lnTo>
                <a:cubicBezTo>
                  <a:pt x="662095" y="176187"/>
                  <a:pt x="611278" y="227004"/>
                  <a:pt x="548593" y="227004"/>
                </a:cubicBezTo>
                <a:lnTo>
                  <a:pt x="113502" y="227004"/>
                </a:lnTo>
                <a:cubicBezTo>
                  <a:pt x="50859" y="227004"/>
                  <a:pt x="0" y="176145"/>
                  <a:pt x="0" y="113502"/>
                </a:cubicBezTo>
                <a:lnTo>
                  <a:pt x="0" y="113502"/>
                </a:lnTo>
                <a:cubicBezTo>
                  <a:pt x="0" y="50859"/>
                  <a:pt x="50859" y="0"/>
                  <a:pt x="113502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4068237" y="1368332"/>
            <a:ext cx="718846" cy="227004"/>
          </a:xfrm>
          <a:prstGeom prst="rect">
            <a:avLst/>
          </a:prstGeom>
          <a:noFill/>
          <a:ln/>
        </p:spPr>
        <p:txBody>
          <a:bodyPr wrap="square" lIns="75668" tIns="37834" rIns="75668" bIns="37834" rtlCol="0" anchor="ctr"/>
          <a:lstStyle/>
          <a:p>
            <a:pPr>
              <a:lnSpc>
                <a:spcPct val="110000"/>
              </a:lnSpc>
            </a:pPr>
            <a:r>
              <a:rPr lang="en-US" sz="894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845529" y="1746672"/>
            <a:ext cx="1948450" cy="718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Enhanced parameters for maximum efficiency and sustainability.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45529" y="2579019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2921197" y="2692521"/>
            <a:ext cx="67155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Power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025279" y="2654687"/>
            <a:ext cx="709387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105 MW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845529" y="3070861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2921197" y="3184363"/>
            <a:ext cx="614802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329823" y="3146529"/>
            <a:ext cx="406715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48%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845529" y="3562703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2921197" y="3676205"/>
            <a:ext cx="964766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Self-Sufficiency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324700" y="3638371"/>
            <a:ext cx="406715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000588" y="1176006"/>
            <a:ext cx="2191218" cy="2957356"/>
          </a:xfrm>
          <a:custGeom>
            <a:avLst/>
            <a:gdLst/>
            <a:ahLst/>
            <a:cxnLst/>
            <a:rect l="l" t="t" r="r" b="b"/>
            <a:pathLst>
              <a:path w="2191218" h="2957356">
                <a:moveTo>
                  <a:pt x="113505" y="0"/>
                </a:moveTo>
                <a:lnTo>
                  <a:pt x="2077713" y="0"/>
                </a:lnTo>
                <a:cubicBezTo>
                  <a:pt x="2140400" y="0"/>
                  <a:pt x="2191218" y="50818"/>
                  <a:pt x="2191218" y="113505"/>
                </a:cubicBezTo>
                <a:lnTo>
                  <a:pt x="2191218" y="2843851"/>
                </a:lnTo>
                <a:cubicBezTo>
                  <a:pt x="2191218" y="2906538"/>
                  <a:pt x="2140400" y="2957356"/>
                  <a:pt x="2077713" y="2957356"/>
                </a:cubicBezTo>
                <a:lnTo>
                  <a:pt x="113505" y="2957356"/>
                </a:lnTo>
                <a:cubicBezTo>
                  <a:pt x="50818" y="2957356"/>
                  <a:pt x="0" y="2906538"/>
                  <a:pt x="0" y="2843851"/>
                </a:cubicBezTo>
                <a:lnTo>
                  <a:pt x="0" y="113505"/>
                </a:lnTo>
                <a:cubicBezTo>
                  <a:pt x="0" y="50860"/>
                  <a:pt x="50860" y="0"/>
                  <a:pt x="11350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5155077" y="1330498"/>
            <a:ext cx="302672" cy="302672"/>
          </a:xfrm>
          <a:custGeom>
            <a:avLst/>
            <a:gdLst/>
            <a:ahLst/>
            <a:cxnLst/>
            <a:rect l="l" t="t" r="r" b="b"/>
            <a:pathLst>
              <a:path w="302672" h="302672">
                <a:moveTo>
                  <a:pt x="75668" y="0"/>
                </a:moveTo>
                <a:lnTo>
                  <a:pt x="227004" y="0"/>
                </a:lnTo>
                <a:cubicBezTo>
                  <a:pt x="268766" y="0"/>
                  <a:pt x="302672" y="33906"/>
                  <a:pt x="302672" y="75668"/>
                </a:cubicBezTo>
                <a:lnTo>
                  <a:pt x="302672" y="227004"/>
                </a:lnTo>
                <a:cubicBezTo>
                  <a:pt x="302672" y="268766"/>
                  <a:pt x="268766" y="302672"/>
                  <a:pt x="227004" y="302672"/>
                </a:cubicBezTo>
                <a:lnTo>
                  <a:pt x="75668" y="302672"/>
                </a:lnTo>
                <a:cubicBezTo>
                  <a:pt x="33906" y="302672"/>
                  <a:pt x="0" y="268766"/>
                  <a:pt x="0" y="227004"/>
                </a:cubicBezTo>
                <a:lnTo>
                  <a:pt x="0" y="75668"/>
                </a:lnTo>
                <a:cubicBezTo>
                  <a:pt x="0" y="33906"/>
                  <a:pt x="33906" y="0"/>
                  <a:pt x="75668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5240204" y="1406166"/>
            <a:ext cx="132419" cy="151336"/>
          </a:xfrm>
          <a:custGeom>
            <a:avLst/>
            <a:gdLst/>
            <a:ahLst/>
            <a:cxnLst/>
            <a:rect l="l" t="t" r="r" b="b"/>
            <a:pathLst>
              <a:path w="132419" h="151336">
                <a:moveTo>
                  <a:pt x="100142" y="-2926"/>
                </a:moveTo>
                <a:cubicBezTo>
                  <a:pt x="103659" y="-384"/>
                  <a:pt x="104960" y="4227"/>
                  <a:pt x="103364" y="8247"/>
                </a:cubicBezTo>
                <a:lnTo>
                  <a:pt x="80190" y="66209"/>
                </a:lnTo>
                <a:lnTo>
                  <a:pt x="122960" y="66209"/>
                </a:lnTo>
                <a:cubicBezTo>
                  <a:pt x="126951" y="66209"/>
                  <a:pt x="130498" y="68692"/>
                  <a:pt x="131857" y="72446"/>
                </a:cubicBezTo>
                <a:cubicBezTo>
                  <a:pt x="133217" y="76200"/>
                  <a:pt x="132064" y="80397"/>
                  <a:pt x="129020" y="82939"/>
                </a:cubicBezTo>
                <a:lnTo>
                  <a:pt x="43893" y="153878"/>
                </a:lnTo>
                <a:cubicBezTo>
                  <a:pt x="40553" y="156656"/>
                  <a:pt x="35794" y="156804"/>
                  <a:pt x="32277" y="154262"/>
                </a:cubicBezTo>
                <a:cubicBezTo>
                  <a:pt x="28760" y="151720"/>
                  <a:pt x="27459" y="147109"/>
                  <a:pt x="29055" y="143089"/>
                </a:cubicBezTo>
                <a:lnTo>
                  <a:pt x="52229" y="85126"/>
                </a:lnTo>
                <a:lnTo>
                  <a:pt x="9458" y="85126"/>
                </a:lnTo>
                <a:cubicBezTo>
                  <a:pt x="5468" y="85126"/>
                  <a:pt x="1921" y="82644"/>
                  <a:pt x="562" y="78890"/>
                </a:cubicBezTo>
                <a:cubicBezTo>
                  <a:pt x="-798" y="75136"/>
                  <a:pt x="355" y="70939"/>
                  <a:pt x="3399" y="68397"/>
                </a:cubicBezTo>
                <a:lnTo>
                  <a:pt x="88526" y="-2542"/>
                </a:lnTo>
                <a:cubicBezTo>
                  <a:pt x="91866" y="-5320"/>
                  <a:pt x="96624" y="-5468"/>
                  <a:pt x="100142" y="-2926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9" name="Text 37"/>
          <p:cNvSpPr/>
          <p:nvPr/>
        </p:nvSpPr>
        <p:spPr>
          <a:xfrm>
            <a:off x="5533417" y="1368332"/>
            <a:ext cx="860723" cy="22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 COGAS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88130" y="1368332"/>
            <a:ext cx="643178" cy="227004"/>
          </a:xfrm>
          <a:custGeom>
            <a:avLst/>
            <a:gdLst/>
            <a:ahLst/>
            <a:cxnLst/>
            <a:rect l="l" t="t" r="r" b="b"/>
            <a:pathLst>
              <a:path w="643178" h="227004">
                <a:moveTo>
                  <a:pt x="113502" y="0"/>
                </a:moveTo>
                <a:lnTo>
                  <a:pt x="529676" y="0"/>
                </a:lnTo>
                <a:cubicBezTo>
                  <a:pt x="592361" y="0"/>
                  <a:pt x="643178" y="50817"/>
                  <a:pt x="643178" y="113502"/>
                </a:cubicBezTo>
                <a:lnTo>
                  <a:pt x="643178" y="113502"/>
                </a:lnTo>
                <a:cubicBezTo>
                  <a:pt x="643178" y="176187"/>
                  <a:pt x="592361" y="227004"/>
                  <a:pt x="529676" y="227004"/>
                </a:cubicBezTo>
                <a:lnTo>
                  <a:pt x="113502" y="227004"/>
                </a:lnTo>
                <a:cubicBezTo>
                  <a:pt x="50859" y="227004"/>
                  <a:pt x="0" y="176145"/>
                  <a:pt x="0" y="113502"/>
                </a:cubicBezTo>
                <a:lnTo>
                  <a:pt x="0" y="113502"/>
                </a:lnTo>
                <a:cubicBezTo>
                  <a:pt x="0" y="50859"/>
                  <a:pt x="50859" y="0"/>
                  <a:pt x="113502" y="0"/>
                </a:cubicBezTo>
                <a:close/>
              </a:path>
            </a:pathLst>
          </a:custGeom>
          <a:solidFill>
            <a:srgbClr val="AD46FF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388130" y="1368332"/>
            <a:ext cx="699929" cy="227004"/>
          </a:xfrm>
          <a:prstGeom prst="rect">
            <a:avLst/>
          </a:prstGeom>
          <a:noFill/>
          <a:ln/>
        </p:spPr>
        <p:txBody>
          <a:bodyPr wrap="square" lIns="75668" tIns="37834" rIns="75668" bIns="37834" rtlCol="0" anchor="ctr"/>
          <a:lstStyle/>
          <a:p>
            <a:pPr>
              <a:lnSpc>
                <a:spcPct val="110000"/>
              </a:lnSpc>
            </a:pPr>
            <a:r>
              <a:rPr lang="en-US" sz="894" dirty="0">
                <a:solidFill>
                  <a:srgbClr val="C27A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155077" y="1746672"/>
            <a:ext cx="1948450" cy="718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Combined cycle with heat recovery steam generator for maximum output.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55077" y="2579019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5230745" y="2692521"/>
            <a:ext cx="67155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Power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54237" y="2654687"/>
            <a:ext cx="690470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135 MW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155077" y="3070861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5230745" y="3184363"/>
            <a:ext cx="614802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634247" y="3146529"/>
            <a:ext cx="406715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58%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155077" y="3562703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5230745" y="3676205"/>
            <a:ext cx="964766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Self-Sufficiency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635233" y="3638371"/>
            <a:ext cx="406715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95%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310136" y="1176006"/>
            <a:ext cx="2191218" cy="2957356"/>
          </a:xfrm>
          <a:custGeom>
            <a:avLst/>
            <a:gdLst/>
            <a:ahLst/>
            <a:cxnLst/>
            <a:rect l="l" t="t" r="r" b="b"/>
            <a:pathLst>
              <a:path w="2191218" h="2957356">
                <a:moveTo>
                  <a:pt x="113505" y="0"/>
                </a:moveTo>
                <a:lnTo>
                  <a:pt x="2077713" y="0"/>
                </a:lnTo>
                <a:cubicBezTo>
                  <a:pt x="2140400" y="0"/>
                  <a:pt x="2191218" y="50818"/>
                  <a:pt x="2191218" y="113505"/>
                </a:cubicBezTo>
                <a:lnTo>
                  <a:pt x="2191218" y="2843851"/>
                </a:lnTo>
                <a:cubicBezTo>
                  <a:pt x="2191218" y="2906538"/>
                  <a:pt x="2140400" y="2957356"/>
                  <a:pt x="2077713" y="2957356"/>
                </a:cubicBezTo>
                <a:lnTo>
                  <a:pt x="113505" y="2957356"/>
                </a:lnTo>
                <a:cubicBezTo>
                  <a:pt x="50818" y="2957356"/>
                  <a:pt x="0" y="2906538"/>
                  <a:pt x="0" y="2843851"/>
                </a:cubicBezTo>
                <a:lnTo>
                  <a:pt x="0" y="113505"/>
                </a:lnTo>
                <a:cubicBezTo>
                  <a:pt x="0" y="50860"/>
                  <a:pt x="50860" y="0"/>
                  <a:pt x="11350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7464625" y="1330498"/>
            <a:ext cx="302672" cy="302672"/>
          </a:xfrm>
          <a:custGeom>
            <a:avLst/>
            <a:gdLst/>
            <a:ahLst/>
            <a:cxnLst/>
            <a:rect l="l" t="t" r="r" b="b"/>
            <a:pathLst>
              <a:path w="302672" h="302672">
                <a:moveTo>
                  <a:pt x="75668" y="0"/>
                </a:moveTo>
                <a:lnTo>
                  <a:pt x="227004" y="0"/>
                </a:lnTo>
                <a:cubicBezTo>
                  <a:pt x="268766" y="0"/>
                  <a:pt x="302672" y="33906"/>
                  <a:pt x="302672" y="75668"/>
                </a:cubicBezTo>
                <a:lnTo>
                  <a:pt x="302672" y="227004"/>
                </a:lnTo>
                <a:cubicBezTo>
                  <a:pt x="302672" y="268766"/>
                  <a:pt x="268766" y="302672"/>
                  <a:pt x="227004" y="302672"/>
                </a:cubicBezTo>
                <a:lnTo>
                  <a:pt x="75668" y="302672"/>
                </a:lnTo>
                <a:cubicBezTo>
                  <a:pt x="33906" y="302672"/>
                  <a:pt x="0" y="268766"/>
                  <a:pt x="0" y="227004"/>
                </a:cubicBezTo>
                <a:lnTo>
                  <a:pt x="0" y="75668"/>
                </a:lnTo>
                <a:cubicBezTo>
                  <a:pt x="0" y="33906"/>
                  <a:pt x="33906" y="0"/>
                  <a:pt x="75668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7549751" y="1406166"/>
            <a:ext cx="132419" cy="151336"/>
          </a:xfrm>
          <a:custGeom>
            <a:avLst/>
            <a:gdLst/>
            <a:ahLst/>
            <a:cxnLst/>
            <a:rect l="l" t="t" r="r" b="b"/>
            <a:pathLst>
              <a:path w="132419" h="151336">
                <a:moveTo>
                  <a:pt x="47292" y="18917"/>
                </a:moveTo>
                <a:cubicBezTo>
                  <a:pt x="47292" y="13685"/>
                  <a:pt x="43066" y="9458"/>
                  <a:pt x="37834" y="9458"/>
                </a:cubicBezTo>
                <a:cubicBezTo>
                  <a:pt x="32602" y="9458"/>
                  <a:pt x="28375" y="13685"/>
                  <a:pt x="28375" y="18917"/>
                </a:cubicBezTo>
                <a:lnTo>
                  <a:pt x="28375" y="37834"/>
                </a:lnTo>
                <a:lnTo>
                  <a:pt x="9458" y="37834"/>
                </a:lnTo>
                <a:cubicBezTo>
                  <a:pt x="4227" y="37834"/>
                  <a:pt x="0" y="42061"/>
                  <a:pt x="0" y="47292"/>
                </a:cubicBezTo>
                <a:cubicBezTo>
                  <a:pt x="0" y="52524"/>
                  <a:pt x="4227" y="56751"/>
                  <a:pt x="9458" y="56751"/>
                </a:cubicBezTo>
                <a:lnTo>
                  <a:pt x="37834" y="56751"/>
                </a:lnTo>
                <a:cubicBezTo>
                  <a:pt x="43066" y="56751"/>
                  <a:pt x="47292" y="52524"/>
                  <a:pt x="47292" y="47292"/>
                </a:cubicBezTo>
                <a:lnTo>
                  <a:pt x="47292" y="18917"/>
                </a:lnTo>
                <a:close/>
                <a:moveTo>
                  <a:pt x="9458" y="94585"/>
                </a:moveTo>
                <a:cubicBezTo>
                  <a:pt x="4227" y="94585"/>
                  <a:pt x="0" y="98812"/>
                  <a:pt x="0" y="104043"/>
                </a:cubicBezTo>
                <a:cubicBezTo>
                  <a:pt x="0" y="109275"/>
                  <a:pt x="4227" y="113502"/>
                  <a:pt x="9458" y="113502"/>
                </a:cubicBezTo>
                <a:lnTo>
                  <a:pt x="28375" y="113502"/>
                </a:lnTo>
                <a:lnTo>
                  <a:pt x="28375" y="132419"/>
                </a:lnTo>
                <a:cubicBezTo>
                  <a:pt x="28375" y="137651"/>
                  <a:pt x="32602" y="141877"/>
                  <a:pt x="37834" y="141877"/>
                </a:cubicBezTo>
                <a:cubicBezTo>
                  <a:pt x="43066" y="141877"/>
                  <a:pt x="47292" y="137651"/>
                  <a:pt x="47292" y="132419"/>
                </a:cubicBezTo>
                <a:lnTo>
                  <a:pt x="47292" y="104043"/>
                </a:lnTo>
                <a:cubicBezTo>
                  <a:pt x="47292" y="98812"/>
                  <a:pt x="43066" y="94585"/>
                  <a:pt x="37834" y="94585"/>
                </a:cubicBezTo>
                <a:lnTo>
                  <a:pt x="9458" y="94585"/>
                </a:lnTo>
                <a:close/>
                <a:moveTo>
                  <a:pt x="104043" y="18917"/>
                </a:moveTo>
                <a:cubicBezTo>
                  <a:pt x="104043" y="13685"/>
                  <a:pt x="99817" y="9458"/>
                  <a:pt x="94585" y="9458"/>
                </a:cubicBezTo>
                <a:cubicBezTo>
                  <a:pt x="89353" y="9458"/>
                  <a:pt x="85126" y="13685"/>
                  <a:pt x="85126" y="18917"/>
                </a:cubicBezTo>
                <a:lnTo>
                  <a:pt x="85126" y="47292"/>
                </a:lnTo>
                <a:cubicBezTo>
                  <a:pt x="85126" y="52524"/>
                  <a:pt x="89353" y="56751"/>
                  <a:pt x="94585" y="56751"/>
                </a:cubicBezTo>
                <a:lnTo>
                  <a:pt x="122960" y="56751"/>
                </a:lnTo>
                <a:cubicBezTo>
                  <a:pt x="128192" y="56751"/>
                  <a:pt x="132419" y="52524"/>
                  <a:pt x="132419" y="47292"/>
                </a:cubicBezTo>
                <a:cubicBezTo>
                  <a:pt x="132419" y="42061"/>
                  <a:pt x="128192" y="37834"/>
                  <a:pt x="122960" y="37834"/>
                </a:cubicBezTo>
                <a:lnTo>
                  <a:pt x="104043" y="37834"/>
                </a:lnTo>
                <a:lnTo>
                  <a:pt x="104043" y="18917"/>
                </a:lnTo>
                <a:close/>
                <a:moveTo>
                  <a:pt x="94585" y="94585"/>
                </a:moveTo>
                <a:cubicBezTo>
                  <a:pt x="89353" y="94585"/>
                  <a:pt x="85126" y="98812"/>
                  <a:pt x="85126" y="104043"/>
                </a:cubicBezTo>
                <a:lnTo>
                  <a:pt x="85126" y="132419"/>
                </a:lnTo>
                <a:cubicBezTo>
                  <a:pt x="85126" y="137651"/>
                  <a:pt x="89353" y="141877"/>
                  <a:pt x="94585" y="141877"/>
                </a:cubicBezTo>
                <a:cubicBezTo>
                  <a:pt x="99817" y="141877"/>
                  <a:pt x="104043" y="137651"/>
                  <a:pt x="104043" y="132419"/>
                </a:cubicBezTo>
                <a:lnTo>
                  <a:pt x="104043" y="113502"/>
                </a:lnTo>
                <a:lnTo>
                  <a:pt x="122960" y="113502"/>
                </a:lnTo>
                <a:cubicBezTo>
                  <a:pt x="128192" y="113502"/>
                  <a:pt x="132419" y="109275"/>
                  <a:pt x="132419" y="104043"/>
                </a:cubicBezTo>
                <a:cubicBezTo>
                  <a:pt x="132419" y="98812"/>
                  <a:pt x="128192" y="94585"/>
                  <a:pt x="122960" y="94585"/>
                </a:cubicBezTo>
                <a:lnTo>
                  <a:pt x="94585" y="94585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5" name="Text 53"/>
          <p:cNvSpPr/>
          <p:nvPr/>
        </p:nvSpPr>
        <p:spPr>
          <a:xfrm>
            <a:off x="7842965" y="1368332"/>
            <a:ext cx="605344" cy="22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Minimal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941529" y="1368332"/>
            <a:ext cx="406715" cy="227004"/>
          </a:xfrm>
          <a:custGeom>
            <a:avLst/>
            <a:gdLst/>
            <a:ahLst/>
            <a:cxnLst/>
            <a:rect l="l" t="t" r="r" b="b"/>
            <a:pathLst>
              <a:path w="406715" h="227004">
                <a:moveTo>
                  <a:pt x="113502" y="0"/>
                </a:moveTo>
                <a:lnTo>
                  <a:pt x="293213" y="0"/>
                </a:lnTo>
                <a:cubicBezTo>
                  <a:pt x="355899" y="0"/>
                  <a:pt x="406715" y="50817"/>
                  <a:pt x="406715" y="113502"/>
                </a:cubicBezTo>
                <a:lnTo>
                  <a:pt x="406715" y="113502"/>
                </a:lnTo>
                <a:cubicBezTo>
                  <a:pt x="406715" y="176187"/>
                  <a:pt x="355899" y="227004"/>
                  <a:pt x="293213" y="227004"/>
                </a:cubicBezTo>
                <a:lnTo>
                  <a:pt x="113502" y="227004"/>
                </a:lnTo>
                <a:cubicBezTo>
                  <a:pt x="50859" y="227004"/>
                  <a:pt x="0" y="176145"/>
                  <a:pt x="0" y="113502"/>
                </a:cubicBezTo>
                <a:lnTo>
                  <a:pt x="0" y="113502"/>
                </a:lnTo>
                <a:cubicBezTo>
                  <a:pt x="0" y="50859"/>
                  <a:pt x="50859" y="0"/>
                  <a:pt x="113502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8941529" y="1368332"/>
            <a:ext cx="463466" cy="227004"/>
          </a:xfrm>
          <a:prstGeom prst="rect">
            <a:avLst/>
          </a:prstGeom>
          <a:noFill/>
          <a:ln/>
        </p:spPr>
        <p:txBody>
          <a:bodyPr wrap="square" lIns="75668" tIns="37834" rIns="75668" bIns="37834" rtlCol="0" anchor="ctr"/>
          <a:lstStyle/>
          <a:p>
            <a:pPr>
              <a:lnSpc>
                <a:spcPct val="110000"/>
              </a:lnSpc>
            </a:pPr>
            <a:r>
              <a:rPr lang="en-US" sz="894" dirty="0">
                <a:solidFill>
                  <a:srgbClr val="FF890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Basic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464625" y="1746672"/>
            <a:ext cx="1948450" cy="7188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Basic configuration with minimal complexity and lower capital cost.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464625" y="2579019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7540293" y="2692521"/>
            <a:ext cx="67155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Power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715018" y="2654687"/>
            <a:ext cx="643178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65 MW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464625" y="3070861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7540293" y="3184363"/>
            <a:ext cx="614802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947736" y="3146529"/>
            <a:ext cx="406715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35%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464625" y="3562703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7540293" y="3676205"/>
            <a:ext cx="964766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Self-Sufficiency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926061" y="3638371"/>
            <a:ext cx="425632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60%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619684" y="1176006"/>
            <a:ext cx="2191218" cy="2957356"/>
          </a:xfrm>
          <a:custGeom>
            <a:avLst/>
            <a:gdLst/>
            <a:ahLst/>
            <a:cxnLst/>
            <a:rect l="l" t="t" r="r" b="b"/>
            <a:pathLst>
              <a:path w="2191218" h="2957356">
                <a:moveTo>
                  <a:pt x="113505" y="0"/>
                </a:moveTo>
                <a:lnTo>
                  <a:pt x="2077713" y="0"/>
                </a:lnTo>
                <a:cubicBezTo>
                  <a:pt x="2140400" y="0"/>
                  <a:pt x="2191218" y="50818"/>
                  <a:pt x="2191218" y="113505"/>
                </a:cubicBezTo>
                <a:lnTo>
                  <a:pt x="2191218" y="2843851"/>
                </a:lnTo>
                <a:cubicBezTo>
                  <a:pt x="2191218" y="2906538"/>
                  <a:pt x="2140400" y="2957356"/>
                  <a:pt x="2077713" y="2957356"/>
                </a:cubicBezTo>
                <a:lnTo>
                  <a:pt x="113505" y="2957356"/>
                </a:lnTo>
                <a:cubicBezTo>
                  <a:pt x="50818" y="2957356"/>
                  <a:pt x="0" y="2906538"/>
                  <a:pt x="0" y="2843851"/>
                </a:cubicBezTo>
                <a:lnTo>
                  <a:pt x="0" y="113505"/>
                </a:lnTo>
                <a:cubicBezTo>
                  <a:pt x="0" y="50860"/>
                  <a:pt x="50860" y="0"/>
                  <a:pt x="11350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9774172" y="1406166"/>
            <a:ext cx="274296" cy="302672"/>
          </a:xfrm>
          <a:custGeom>
            <a:avLst/>
            <a:gdLst/>
            <a:ahLst/>
            <a:cxnLst/>
            <a:rect l="l" t="t" r="r" b="b"/>
            <a:pathLst>
              <a:path w="274296" h="302672">
                <a:moveTo>
                  <a:pt x="75667" y="0"/>
                </a:moveTo>
                <a:lnTo>
                  <a:pt x="198629" y="0"/>
                </a:lnTo>
                <a:cubicBezTo>
                  <a:pt x="240419" y="0"/>
                  <a:pt x="274296" y="33877"/>
                  <a:pt x="274296" y="75667"/>
                </a:cubicBezTo>
                <a:lnTo>
                  <a:pt x="274296" y="227004"/>
                </a:lnTo>
                <a:cubicBezTo>
                  <a:pt x="274296" y="268794"/>
                  <a:pt x="240419" y="302672"/>
                  <a:pt x="198629" y="302672"/>
                </a:cubicBezTo>
                <a:lnTo>
                  <a:pt x="75667" y="302672"/>
                </a:lnTo>
                <a:cubicBezTo>
                  <a:pt x="33877" y="302672"/>
                  <a:pt x="0" y="268794"/>
                  <a:pt x="0" y="227004"/>
                </a:cubicBezTo>
                <a:lnTo>
                  <a:pt x="0" y="75667"/>
                </a:lnTo>
                <a:cubicBezTo>
                  <a:pt x="0" y="33877"/>
                  <a:pt x="33877" y="0"/>
                  <a:pt x="75667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9827771" y="1481834"/>
            <a:ext cx="170253" cy="151336"/>
          </a:xfrm>
          <a:custGeom>
            <a:avLst/>
            <a:gdLst/>
            <a:ahLst/>
            <a:cxnLst/>
            <a:rect l="l" t="t" r="r" b="b"/>
            <a:pathLst>
              <a:path w="170253" h="151336">
                <a:moveTo>
                  <a:pt x="91481" y="-5586"/>
                </a:moveTo>
                <a:cubicBezTo>
                  <a:pt x="90270" y="-7951"/>
                  <a:pt x="87816" y="-9458"/>
                  <a:pt x="85156" y="-9458"/>
                </a:cubicBezTo>
                <a:cubicBezTo>
                  <a:pt x="82496" y="-9458"/>
                  <a:pt x="80043" y="-7951"/>
                  <a:pt x="78831" y="-5586"/>
                </a:cubicBezTo>
                <a:lnTo>
                  <a:pt x="57076" y="37036"/>
                </a:lnTo>
                <a:lnTo>
                  <a:pt x="9813" y="44544"/>
                </a:lnTo>
                <a:cubicBezTo>
                  <a:pt x="7183" y="44957"/>
                  <a:pt x="4995" y="46820"/>
                  <a:pt x="4168" y="49362"/>
                </a:cubicBezTo>
                <a:cubicBezTo>
                  <a:pt x="3340" y="51903"/>
                  <a:pt x="4020" y="54682"/>
                  <a:pt x="5882" y="56574"/>
                </a:cubicBezTo>
                <a:lnTo>
                  <a:pt x="39696" y="90417"/>
                </a:lnTo>
                <a:lnTo>
                  <a:pt x="32248" y="137680"/>
                </a:lnTo>
                <a:cubicBezTo>
                  <a:pt x="31834" y="140311"/>
                  <a:pt x="32927" y="142971"/>
                  <a:pt x="35085" y="144538"/>
                </a:cubicBezTo>
                <a:cubicBezTo>
                  <a:pt x="37243" y="146104"/>
                  <a:pt x="40080" y="146341"/>
                  <a:pt x="42475" y="145129"/>
                </a:cubicBezTo>
                <a:lnTo>
                  <a:pt x="85156" y="123433"/>
                </a:lnTo>
                <a:lnTo>
                  <a:pt x="127808" y="145129"/>
                </a:lnTo>
                <a:cubicBezTo>
                  <a:pt x="130173" y="146341"/>
                  <a:pt x="133040" y="146104"/>
                  <a:pt x="135197" y="144538"/>
                </a:cubicBezTo>
                <a:cubicBezTo>
                  <a:pt x="137355" y="142971"/>
                  <a:pt x="138449" y="140340"/>
                  <a:pt x="138035" y="137680"/>
                </a:cubicBezTo>
                <a:lnTo>
                  <a:pt x="130557" y="90417"/>
                </a:lnTo>
                <a:lnTo>
                  <a:pt x="164371" y="56574"/>
                </a:lnTo>
                <a:cubicBezTo>
                  <a:pt x="166263" y="54682"/>
                  <a:pt x="166913" y="51903"/>
                  <a:pt x="166085" y="49362"/>
                </a:cubicBezTo>
                <a:cubicBezTo>
                  <a:pt x="165258" y="46820"/>
                  <a:pt x="163100" y="44957"/>
                  <a:pt x="160440" y="44544"/>
                </a:cubicBezTo>
                <a:lnTo>
                  <a:pt x="113206" y="37036"/>
                </a:lnTo>
                <a:lnTo>
                  <a:pt x="91481" y="-5586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1" name="Text 69"/>
          <p:cNvSpPr/>
          <p:nvPr/>
        </p:nvSpPr>
        <p:spPr>
          <a:xfrm>
            <a:off x="10127388" y="1330498"/>
            <a:ext cx="1012059" cy="4540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Efficiency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1061907" y="1444000"/>
            <a:ext cx="595885" cy="227004"/>
          </a:xfrm>
          <a:custGeom>
            <a:avLst/>
            <a:gdLst/>
            <a:ahLst/>
            <a:cxnLst/>
            <a:rect l="l" t="t" r="r" b="b"/>
            <a:pathLst>
              <a:path w="595885" h="227004">
                <a:moveTo>
                  <a:pt x="113502" y="0"/>
                </a:moveTo>
                <a:lnTo>
                  <a:pt x="482383" y="0"/>
                </a:lnTo>
                <a:cubicBezTo>
                  <a:pt x="545069" y="0"/>
                  <a:pt x="595885" y="50817"/>
                  <a:pt x="595885" y="113502"/>
                </a:cubicBezTo>
                <a:lnTo>
                  <a:pt x="595885" y="113502"/>
                </a:lnTo>
                <a:cubicBezTo>
                  <a:pt x="595885" y="176187"/>
                  <a:pt x="545069" y="227004"/>
                  <a:pt x="482383" y="227004"/>
                </a:cubicBezTo>
                <a:lnTo>
                  <a:pt x="113502" y="227004"/>
                </a:lnTo>
                <a:cubicBezTo>
                  <a:pt x="50859" y="227004"/>
                  <a:pt x="0" y="176145"/>
                  <a:pt x="0" y="113502"/>
                </a:cubicBezTo>
                <a:lnTo>
                  <a:pt x="0" y="113502"/>
                </a:lnTo>
                <a:cubicBezTo>
                  <a:pt x="0" y="50859"/>
                  <a:pt x="50859" y="0"/>
                  <a:pt x="113502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11061907" y="1444000"/>
            <a:ext cx="652636" cy="227004"/>
          </a:xfrm>
          <a:prstGeom prst="rect">
            <a:avLst/>
          </a:prstGeom>
          <a:noFill/>
          <a:ln/>
        </p:spPr>
        <p:txBody>
          <a:bodyPr wrap="square" lIns="75668" tIns="37834" rIns="75668" bIns="37834" rtlCol="0" anchor="ctr"/>
          <a:lstStyle/>
          <a:p>
            <a:pPr>
              <a:lnSpc>
                <a:spcPct val="110000"/>
              </a:lnSpc>
            </a:pPr>
            <a:r>
              <a:rPr lang="en-US" sz="894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Premium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774172" y="1898008"/>
            <a:ext cx="1948450" cy="567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efficiency with advanced components and optimized integration.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774172" y="2579019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9849840" y="2692521"/>
            <a:ext cx="67155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Power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0953923" y="2654687"/>
            <a:ext cx="709387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150 MW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9774172" y="3070861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9" name="Text 77"/>
          <p:cNvSpPr/>
          <p:nvPr/>
        </p:nvSpPr>
        <p:spPr>
          <a:xfrm>
            <a:off x="9849840" y="3184363"/>
            <a:ext cx="614802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1254526" y="3146529"/>
            <a:ext cx="406715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65%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9774172" y="3562703"/>
            <a:ext cx="1882240" cy="416174"/>
          </a:xfrm>
          <a:custGeom>
            <a:avLst/>
            <a:gdLst/>
            <a:ahLst/>
            <a:cxnLst/>
            <a:rect l="l" t="t" r="r" b="b"/>
            <a:pathLst>
              <a:path w="1882240" h="416174">
                <a:moveTo>
                  <a:pt x="37834" y="0"/>
                </a:moveTo>
                <a:lnTo>
                  <a:pt x="1844406" y="0"/>
                </a:lnTo>
                <a:cubicBezTo>
                  <a:pt x="1865301" y="0"/>
                  <a:pt x="1882240" y="16939"/>
                  <a:pt x="1882240" y="37834"/>
                </a:cubicBezTo>
                <a:lnTo>
                  <a:pt x="1882240" y="378339"/>
                </a:lnTo>
                <a:cubicBezTo>
                  <a:pt x="1882240" y="399235"/>
                  <a:pt x="1865301" y="416174"/>
                  <a:pt x="1844406" y="416174"/>
                </a:cubicBezTo>
                <a:lnTo>
                  <a:pt x="37834" y="416174"/>
                </a:lnTo>
                <a:cubicBezTo>
                  <a:pt x="16939" y="416174"/>
                  <a:pt x="0" y="399235"/>
                  <a:pt x="0" y="378339"/>
                </a:cubicBezTo>
                <a:lnTo>
                  <a:pt x="0" y="37834"/>
                </a:lnTo>
                <a:cubicBezTo>
                  <a:pt x="0" y="16953"/>
                  <a:pt x="16953" y="0"/>
                  <a:pt x="3783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2" name="Text 80"/>
          <p:cNvSpPr/>
          <p:nvPr/>
        </p:nvSpPr>
        <p:spPr>
          <a:xfrm>
            <a:off x="9849840" y="3676205"/>
            <a:ext cx="964766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Self-Sufficiency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1183883" y="3638371"/>
            <a:ext cx="482383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105%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381493" y="4291010"/>
            <a:ext cx="5634110" cy="2569558"/>
          </a:xfrm>
          <a:custGeom>
            <a:avLst/>
            <a:gdLst/>
            <a:ahLst/>
            <a:cxnLst/>
            <a:rect l="l" t="t" r="r" b="b"/>
            <a:pathLst>
              <a:path w="5634110" h="2569558">
                <a:moveTo>
                  <a:pt x="113497" y="0"/>
                </a:moveTo>
                <a:lnTo>
                  <a:pt x="5520613" y="0"/>
                </a:lnTo>
                <a:cubicBezTo>
                  <a:pt x="5583296" y="0"/>
                  <a:pt x="5634110" y="50815"/>
                  <a:pt x="5634110" y="113497"/>
                </a:cubicBezTo>
                <a:lnTo>
                  <a:pt x="5634110" y="2456060"/>
                </a:lnTo>
                <a:cubicBezTo>
                  <a:pt x="5634110" y="2518743"/>
                  <a:pt x="5583296" y="2569558"/>
                  <a:pt x="5520613" y="2569558"/>
                </a:cubicBezTo>
                <a:lnTo>
                  <a:pt x="113497" y="2569558"/>
                </a:lnTo>
                <a:cubicBezTo>
                  <a:pt x="50815" y="2569558"/>
                  <a:pt x="0" y="2518743"/>
                  <a:pt x="0" y="2456060"/>
                </a:cubicBezTo>
                <a:lnTo>
                  <a:pt x="0" y="113497"/>
                </a:lnTo>
                <a:cubicBezTo>
                  <a:pt x="0" y="50856"/>
                  <a:pt x="50856" y="0"/>
                  <a:pt x="113497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85" name="Shape 83"/>
          <p:cNvSpPr/>
          <p:nvPr/>
        </p:nvSpPr>
        <p:spPr>
          <a:xfrm>
            <a:off x="559628" y="4492785"/>
            <a:ext cx="170253" cy="170253"/>
          </a:xfrm>
          <a:custGeom>
            <a:avLst/>
            <a:gdLst/>
            <a:ahLst/>
            <a:cxnLst/>
            <a:rect l="l" t="t" r="r" b="b"/>
            <a:pathLst>
              <a:path w="170253" h="170253">
                <a:moveTo>
                  <a:pt x="85126" y="170253"/>
                </a:moveTo>
                <a:cubicBezTo>
                  <a:pt x="132109" y="170253"/>
                  <a:pt x="170253" y="132109"/>
                  <a:pt x="170253" y="85126"/>
                </a:cubicBezTo>
                <a:cubicBezTo>
                  <a:pt x="170253" y="38144"/>
                  <a:pt x="132109" y="0"/>
                  <a:pt x="85126" y="0"/>
                </a:cubicBezTo>
                <a:cubicBezTo>
                  <a:pt x="38144" y="0"/>
                  <a:pt x="0" y="38144"/>
                  <a:pt x="0" y="85126"/>
                </a:cubicBezTo>
                <a:cubicBezTo>
                  <a:pt x="0" y="132109"/>
                  <a:pt x="38144" y="170253"/>
                  <a:pt x="85126" y="170253"/>
                </a:cubicBezTo>
                <a:close/>
                <a:moveTo>
                  <a:pt x="113192" y="70728"/>
                </a:moveTo>
                <a:lnTo>
                  <a:pt x="86590" y="113291"/>
                </a:lnTo>
                <a:cubicBezTo>
                  <a:pt x="85193" y="115519"/>
                  <a:pt x="82799" y="116916"/>
                  <a:pt x="80172" y="117049"/>
                </a:cubicBezTo>
                <a:cubicBezTo>
                  <a:pt x="77545" y="117182"/>
                  <a:pt x="75018" y="115985"/>
                  <a:pt x="73455" y="113857"/>
                </a:cubicBezTo>
                <a:lnTo>
                  <a:pt x="57494" y="92575"/>
                </a:lnTo>
                <a:cubicBezTo>
                  <a:pt x="54833" y="89050"/>
                  <a:pt x="55565" y="84062"/>
                  <a:pt x="59090" y="81402"/>
                </a:cubicBezTo>
                <a:cubicBezTo>
                  <a:pt x="62614" y="78742"/>
                  <a:pt x="67602" y="79474"/>
                  <a:pt x="70263" y="82998"/>
                </a:cubicBezTo>
                <a:lnTo>
                  <a:pt x="79241" y="94969"/>
                </a:lnTo>
                <a:lnTo>
                  <a:pt x="99658" y="62282"/>
                </a:lnTo>
                <a:cubicBezTo>
                  <a:pt x="101985" y="58558"/>
                  <a:pt x="106907" y="57394"/>
                  <a:pt x="110664" y="59755"/>
                </a:cubicBezTo>
                <a:cubicBezTo>
                  <a:pt x="114422" y="62116"/>
                  <a:pt x="115553" y="67004"/>
                  <a:pt x="113192" y="70761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86" name="Text 84"/>
          <p:cNvSpPr/>
          <p:nvPr/>
        </p:nvSpPr>
        <p:spPr>
          <a:xfrm>
            <a:off x="753527" y="4445493"/>
            <a:ext cx="5192714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Calculation Results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539134" y="4826985"/>
            <a:ext cx="2597933" cy="725151"/>
          </a:xfrm>
          <a:custGeom>
            <a:avLst/>
            <a:gdLst/>
            <a:ahLst/>
            <a:cxnLst/>
            <a:rect l="l" t="t" r="r" b="b"/>
            <a:pathLst>
              <a:path w="2597933" h="725151">
                <a:moveTo>
                  <a:pt x="75670" y="0"/>
                </a:moveTo>
                <a:lnTo>
                  <a:pt x="2522264" y="0"/>
                </a:lnTo>
                <a:cubicBezTo>
                  <a:pt x="2564027" y="0"/>
                  <a:pt x="2597933" y="33906"/>
                  <a:pt x="2597933" y="75670"/>
                </a:cubicBezTo>
                <a:lnTo>
                  <a:pt x="2597933" y="649482"/>
                </a:lnTo>
                <a:cubicBezTo>
                  <a:pt x="2597933" y="691245"/>
                  <a:pt x="2564027" y="725151"/>
                  <a:pt x="2522264" y="725151"/>
                </a:cubicBezTo>
                <a:lnTo>
                  <a:pt x="75670" y="725151"/>
                </a:lnTo>
                <a:cubicBezTo>
                  <a:pt x="33906" y="725151"/>
                  <a:pt x="0" y="691245"/>
                  <a:pt x="0" y="649482"/>
                </a:cubicBezTo>
                <a:lnTo>
                  <a:pt x="0" y="75670"/>
                </a:lnTo>
                <a:cubicBezTo>
                  <a:pt x="0" y="33906"/>
                  <a:pt x="33906" y="0"/>
                  <a:pt x="7567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655789" y="4943643"/>
            <a:ext cx="243083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 Production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655789" y="5170647"/>
            <a:ext cx="2459209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750.0 m³/day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3258944" y="4826985"/>
            <a:ext cx="2597933" cy="725151"/>
          </a:xfrm>
          <a:custGeom>
            <a:avLst/>
            <a:gdLst/>
            <a:ahLst/>
            <a:cxnLst/>
            <a:rect l="l" t="t" r="r" b="b"/>
            <a:pathLst>
              <a:path w="2597933" h="725151">
                <a:moveTo>
                  <a:pt x="75670" y="0"/>
                </a:moveTo>
                <a:lnTo>
                  <a:pt x="2522264" y="0"/>
                </a:lnTo>
                <a:cubicBezTo>
                  <a:pt x="2564027" y="0"/>
                  <a:pt x="2597933" y="33906"/>
                  <a:pt x="2597933" y="75670"/>
                </a:cubicBezTo>
                <a:lnTo>
                  <a:pt x="2597933" y="649482"/>
                </a:lnTo>
                <a:cubicBezTo>
                  <a:pt x="2597933" y="691245"/>
                  <a:pt x="2564027" y="725151"/>
                  <a:pt x="2522264" y="725151"/>
                </a:cubicBezTo>
                <a:lnTo>
                  <a:pt x="75670" y="725151"/>
                </a:lnTo>
                <a:cubicBezTo>
                  <a:pt x="33906" y="725151"/>
                  <a:pt x="0" y="691245"/>
                  <a:pt x="0" y="649482"/>
                </a:cubicBezTo>
                <a:lnTo>
                  <a:pt x="0" y="75670"/>
                </a:lnTo>
                <a:cubicBezTo>
                  <a:pt x="0" y="33906"/>
                  <a:pt x="33906" y="0"/>
                  <a:pt x="7567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91" name="Text 89"/>
          <p:cNvSpPr/>
          <p:nvPr/>
        </p:nvSpPr>
        <p:spPr>
          <a:xfrm>
            <a:off x="3375599" y="4943643"/>
            <a:ext cx="243083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Methane Production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3375599" y="5170647"/>
            <a:ext cx="2459209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450.0 m³/day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539134" y="5671950"/>
            <a:ext cx="2597933" cy="725151"/>
          </a:xfrm>
          <a:custGeom>
            <a:avLst/>
            <a:gdLst/>
            <a:ahLst/>
            <a:cxnLst/>
            <a:rect l="l" t="t" r="r" b="b"/>
            <a:pathLst>
              <a:path w="2597933" h="725151">
                <a:moveTo>
                  <a:pt x="75670" y="0"/>
                </a:moveTo>
                <a:lnTo>
                  <a:pt x="2522264" y="0"/>
                </a:lnTo>
                <a:cubicBezTo>
                  <a:pt x="2564027" y="0"/>
                  <a:pt x="2597933" y="33906"/>
                  <a:pt x="2597933" y="75670"/>
                </a:cubicBezTo>
                <a:lnTo>
                  <a:pt x="2597933" y="649482"/>
                </a:lnTo>
                <a:cubicBezTo>
                  <a:pt x="2597933" y="691245"/>
                  <a:pt x="2564027" y="725151"/>
                  <a:pt x="2522264" y="725151"/>
                </a:cubicBezTo>
                <a:lnTo>
                  <a:pt x="75670" y="725151"/>
                </a:lnTo>
                <a:cubicBezTo>
                  <a:pt x="33906" y="725151"/>
                  <a:pt x="0" y="691245"/>
                  <a:pt x="0" y="649482"/>
                </a:cubicBezTo>
                <a:lnTo>
                  <a:pt x="0" y="75670"/>
                </a:lnTo>
                <a:cubicBezTo>
                  <a:pt x="0" y="33906"/>
                  <a:pt x="33906" y="0"/>
                  <a:pt x="7567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94" name="Text 92"/>
          <p:cNvSpPr/>
          <p:nvPr/>
        </p:nvSpPr>
        <p:spPr>
          <a:xfrm>
            <a:off x="655789" y="5788599"/>
            <a:ext cx="243083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Hydrochar Production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655789" y="6015603"/>
            <a:ext cx="2459209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1050.0 kg/day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3258944" y="5671950"/>
            <a:ext cx="2597933" cy="725151"/>
          </a:xfrm>
          <a:custGeom>
            <a:avLst/>
            <a:gdLst/>
            <a:ahLst/>
            <a:cxnLst/>
            <a:rect l="l" t="t" r="r" b="b"/>
            <a:pathLst>
              <a:path w="2597933" h="725151">
                <a:moveTo>
                  <a:pt x="75670" y="0"/>
                </a:moveTo>
                <a:lnTo>
                  <a:pt x="2522264" y="0"/>
                </a:lnTo>
                <a:cubicBezTo>
                  <a:pt x="2564027" y="0"/>
                  <a:pt x="2597933" y="33906"/>
                  <a:pt x="2597933" y="75670"/>
                </a:cubicBezTo>
                <a:lnTo>
                  <a:pt x="2597933" y="649482"/>
                </a:lnTo>
                <a:cubicBezTo>
                  <a:pt x="2597933" y="691245"/>
                  <a:pt x="2564027" y="725151"/>
                  <a:pt x="2522264" y="725151"/>
                </a:cubicBezTo>
                <a:lnTo>
                  <a:pt x="75670" y="725151"/>
                </a:lnTo>
                <a:cubicBezTo>
                  <a:pt x="33906" y="725151"/>
                  <a:pt x="0" y="691245"/>
                  <a:pt x="0" y="649482"/>
                </a:cubicBezTo>
                <a:lnTo>
                  <a:pt x="0" y="75670"/>
                </a:lnTo>
                <a:cubicBezTo>
                  <a:pt x="0" y="33906"/>
                  <a:pt x="33906" y="0"/>
                  <a:pt x="7567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97" name="Text 95"/>
          <p:cNvSpPr/>
          <p:nvPr/>
        </p:nvSpPr>
        <p:spPr>
          <a:xfrm>
            <a:off x="3375599" y="5788599"/>
            <a:ext cx="2430833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Power Output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3375599" y="6015603"/>
            <a:ext cx="2459209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380889.9 kW</a:t>
            </a: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6174230" y="4291010"/>
            <a:ext cx="5634110" cy="2569558"/>
          </a:xfrm>
          <a:custGeom>
            <a:avLst/>
            <a:gdLst/>
            <a:ahLst/>
            <a:cxnLst/>
            <a:rect l="l" t="t" r="r" b="b"/>
            <a:pathLst>
              <a:path w="5634110" h="2569558">
                <a:moveTo>
                  <a:pt x="113497" y="0"/>
                </a:moveTo>
                <a:lnTo>
                  <a:pt x="5520613" y="0"/>
                </a:lnTo>
                <a:cubicBezTo>
                  <a:pt x="5583296" y="0"/>
                  <a:pt x="5634110" y="50815"/>
                  <a:pt x="5634110" y="113497"/>
                </a:cubicBezTo>
                <a:lnTo>
                  <a:pt x="5634110" y="2456060"/>
                </a:lnTo>
                <a:cubicBezTo>
                  <a:pt x="5634110" y="2518743"/>
                  <a:pt x="5583296" y="2569558"/>
                  <a:pt x="5520613" y="2569558"/>
                </a:cubicBezTo>
                <a:lnTo>
                  <a:pt x="113497" y="2569558"/>
                </a:lnTo>
                <a:cubicBezTo>
                  <a:pt x="50815" y="2569558"/>
                  <a:pt x="0" y="2518743"/>
                  <a:pt x="0" y="2456060"/>
                </a:cubicBezTo>
                <a:lnTo>
                  <a:pt x="0" y="113497"/>
                </a:lnTo>
                <a:cubicBezTo>
                  <a:pt x="0" y="50856"/>
                  <a:pt x="50856" y="0"/>
                  <a:pt x="113497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20000"/>
                </a:srgbClr>
              </a:gs>
              <a:gs pos="100000">
                <a:srgbClr val="38B2AC">
                  <a:alpha val="10000"/>
                </a:srgbClr>
              </a:gs>
            </a:gsLst>
            <a:lin ang="2700000" scaled="1"/>
          </a:gra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100" name="Shape 98"/>
          <p:cNvSpPr/>
          <p:nvPr/>
        </p:nvSpPr>
        <p:spPr>
          <a:xfrm>
            <a:off x="7537534" y="4448645"/>
            <a:ext cx="2910064" cy="384645"/>
          </a:xfrm>
          <a:custGeom>
            <a:avLst/>
            <a:gdLst/>
            <a:ahLst/>
            <a:cxnLst/>
            <a:rect l="l" t="t" r="r" b="b"/>
            <a:pathLst>
              <a:path w="2910064" h="384645">
                <a:moveTo>
                  <a:pt x="192323" y="0"/>
                </a:moveTo>
                <a:lnTo>
                  <a:pt x="2717741" y="0"/>
                </a:lnTo>
                <a:cubicBezTo>
                  <a:pt x="2823958" y="0"/>
                  <a:pt x="2910064" y="86106"/>
                  <a:pt x="2910064" y="192323"/>
                </a:cubicBezTo>
                <a:lnTo>
                  <a:pt x="2910064" y="192323"/>
                </a:lnTo>
                <a:cubicBezTo>
                  <a:pt x="2910064" y="298540"/>
                  <a:pt x="2823958" y="384645"/>
                  <a:pt x="2717741" y="384645"/>
                </a:cubicBezTo>
                <a:lnTo>
                  <a:pt x="192323" y="384645"/>
                </a:lnTo>
                <a:cubicBezTo>
                  <a:pt x="86177" y="384645"/>
                  <a:pt x="0" y="298469"/>
                  <a:pt x="0" y="192323"/>
                </a:cubicBezTo>
                <a:lnTo>
                  <a:pt x="0" y="192323"/>
                </a:lnTo>
                <a:cubicBezTo>
                  <a:pt x="0" y="86177"/>
                  <a:pt x="86177" y="0"/>
                  <a:pt x="192323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 w="8467">
            <a:solidFill>
              <a:srgbClr val="00C950">
                <a:alpha val="40000"/>
              </a:srgbClr>
            </a:solidFill>
            <a:prstDash val="solid"/>
          </a:ln>
        </p:spPr>
      </p:sp>
      <p:sp>
        <p:nvSpPr>
          <p:cNvPr id="101" name="Shape 99"/>
          <p:cNvSpPr/>
          <p:nvPr/>
        </p:nvSpPr>
        <p:spPr>
          <a:xfrm>
            <a:off x="7710940" y="4565303"/>
            <a:ext cx="151336" cy="151336"/>
          </a:xfrm>
          <a:custGeom>
            <a:avLst/>
            <a:gdLst/>
            <a:ahLst/>
            <a:cxnLst/>
            <a:rect l="l" t="t" r="r" b="b"/>
            <a:pathLst>
              <a:path w="151336" h="151336">
                <a:moveTo>
                  <a:pt x="75668" y="151336"/>
                </a:moveTo>
                <a:cubicBezTo>
                  <a:pt x="117430" y="151336"/>
                  <a:pt x="151336" y="117430"/>
                  <a:pt x="151336" y="75668"/>
                </a:cubicBezTo>
                <a:cubicBezTo>
                  <a:pt x="151336" y="33906"/>
                  <a:pt x="117430" y="0"/>
                  <a:pt x="75668" y="0"/>
                </a:cubicBezTo>
                <a:cubicBezTo>
                  <a:pt x="33906" y="0"/>
                  <a:pt x="0" y="33906"/>
                  <a:pt x="0" y="75668"/>
                </a:cubicBezTo>
                <a:cubicBezTo>
                  <a:pt x="0" y="117430"/>
                  <a:pt x="33906" y="151336"/>
                  <a:pt x="75668" y="151336"/>
                </a:cubicBezTo>
                <a:close/>
                <a:moveTo>
                  <a:pt x="100615" y="62869"/>
                </a:moveTo>
                <a:lnTo>
                  <a:pt x="76969" y="100703"/>
                </a:lnTo>
                <a:cubicBezTo>
                  <a:pt x="75727" y="102684"/>
                  <a:pt x="73599" y="103925"/>
                  <a:pt x="71264" y="104043"/>
                </a:cubicBezTo>
                <a:cubicBezTo>
                  <a:pt x="68929" y="104162"/>
                  <a:pt x="66682" y="103098"/>
                  <a:pt x="65293" y="101206"/>
                </a:cubicBezTo>
                <a:lnTo>
                  <a:pt x="51105" y="82289"/>
                </a:lnTo>
                <a:cubicBezTo>
                  <a:pt x="48741" y="79156"/>
                  <a:pt x="49391" y="74722"/>
                  <a:pt x="52524" y="72357"/>
                </a:cubicBezTo>
                <a:cubicBezTo>
                  <a:pt x="55657" y="69993"/>
                  <a:pt x="60091" y="70643"/>
                  <a:pt x="62456" y="73776"/>
                </a:cubicBezTo>
                <a:lnTo>
                  <a:pt x="70436" y="84417"/>
                </a:lnTo>
                <a:lnTo>
                  <a:pt x="88585" y="55362"/>
                </a:lnTo>
                <a:cubicBezTo>
                  <a:pt x="90654" y="52051"/>
                  <a:pt x="95028" y="51017"/>
                  <a:pt x="98368" y="53115"/>
                </a:cubicBezTo>
                <a:cubicBezTo>
                  <a:pt x="101708" y="55214"/>
                  <a:pt x="102713" y="59559"/>
                  <a:pt x="100615" y="62899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102" name="Text 100"/>
          <p:cNvSpPr/>
          <p:nvPr/>
        </p:nvSpPr>
        <p:spPr>
          <a:xfrm>
            <a:off x="7919027" y="4527469"/>
            <a:ext cx="2411916" cy="22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2" b="1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Calculation completed successfully!</a:t>
            </a: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6331871" y="5104441"/>
            <a:ext cx="5321980" cy="1595333"/>
          </a:xfrm>
          <a:custGeom>
            <a:avLst/>
            <a:gdLst/>
            <a:ahLst/>
            <a:cxnLst/>
            <a:rect l="l" t="t" r="r" b="b"/>
            <a:pathLst>
              <a:path w="5321980" h="1595333">
                <a:moveTo>
                  <a:pt x="75667" y="0"/>
                </a:moveTo>
                <a:lnTo>
                  <a:pt x="5246313" y="0"/>
                </a:lnTo>
                <a:cubicBezTo>
                  <a:pt x="5288103" y="0"/>
                  <a:pt x="5321980" y="33877"/>
                  <a:pt x="5321980" y="75667"/>
                </a:cubicBezTo>
                <a:lnTo>
                  <a:pt x="5321980" y="1519666"/>
                </a:lnTo>
                <a:cubicBezTo>
                  <a:pt x="5321980" y="1561456"/>
                  <a:pt x="5288103" y="1595333"/>
                  <a:pt x="5246313" y="1595333"/>
                </a:cubicBezTo>
                <a:lnTo>
                  <a:pt x="75667" y="1595333"/>
                </a:lnTo>
                <a:cubicBezTo>
                  <a:pt x="33877" y="1595333"/>
                  <a:pt x="0" y="1561456"/>
                  <a:pt x="0" y="1519666"/>
                </a:cubicBezTo>
                <a:lnTo>
                  <a:pt x="0" y="75667"/>
                </a:lnTo>
                <a:cubicBezTo>
                  <a:pt x="0" y="33905"/>
                  <a:pt x="33905" y="0"/>
                  <a:pt x="75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104" name="Text 102"/>
          <p:cNvSpPr/>
          <p:nvPr/>
        </p:nvSpPr>
        <p:spPr>
          <a:xfrm>
            <a:off x="6486360" y="5258923"/>
            <a:ext cx="5088670" cy="2270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2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Performance Metrics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6486360" y="5637263"/>
            <a:ext cx="1059351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Efficiency</a:t>
            </a:r>
            <a:endParaRPr lang="en-US" sz="1600" dirty="0"/>
          </a:p>
        </p:txBody>
      </p:sp>
      <p:sp>
        <p:nvSpPr>
          <p:cNvPr id="106" name="Text 104"/>
          <p:cNvSpPr/>
          <p:nvPr/>
        </p:nvSpPr>
        <p:spPr>
          <a:xfrm>
            <a:off x="11022102" y="5599429"/>
            <a:ext cx="558051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65.0%</a:t>
            </a:r>
            <a:endParaRPr lang="en-US" sz="1600" dirty="0"/>
          </a:p>
        </p:txBody>
      </p:sp>
      <p:sp>
        <p:nvSpPr>
          <p:cNvPr id="107" name="Text 105"/>
          <p:cNvSpPr/>
          <p:nvPr/>
        </p:nvSpPr>
        <p:spPr>
          <a:xfrm>
            <a:off x="6486360" y="5977769"/>
            <a:ext cx="1447150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Brayton Cycle Efficiency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11048113" y="5939935"/>
            <a:ext cx="529676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55.2%</a:t>
            </a:r>
            <a:endParaRPr lang="en-US" sz="1600" dirty="0"/>
          </a:p>
        </p:txBody>
      </p:sp>
      <p:sp>
        <p:nvSpPr>
          <p:cNvPr id="109" name="Text 107"/>
          <p:cNvSpPr/>
          <p:nvPr/>
        </p:nvSpPr>
        <p:spPr>
          <a:xfrm>
            <a:off x="6486360" y="6318275"/>
            <a:ext cx="1513359" cy="189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3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Turbine Exit Temperature</a:t>
            </a:r>
            <a:endParaRPr lang="en-US" sz="1600" dirty="0"/>
          </a:p>
        </p:txBody>
      </p:sp>
      <p:sp>
        <p:nvSpPr>
          <p:cNvPr id="110" name="Text 108"/>
          <p:cNvSpPr/>
          <p:nvPr/>
        </p:nvSpPr>
        <p:spPr>
          <a:xfrm>
            <a:off x="10940031" y="6280441"/>
            <a:ext cx="643178" cy="264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1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605.7 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knowhow.distrelec.com/6ae7a4e8c9346c39a49997b3729313e5117d76ca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4450" r="14450" t="0" b="0"/>
          <a:stretch/>
        </p:blipFill>
        <p:spPr>
          <a:xfrm>
            <a:off x="0" y="0"/>
            <a:ext cx="12192000" cy="6859037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9037"/>
          </a:xfrm>
          <a:custGeom>
            <a:avLst/>
            <a:gdLst/>
            <a:ahLst/>
            <a:cxnLst/>
            <a:rect l="l" t="t" r="r" b="b"/>
            <a:pathLst>
              <a:path w="12192000" h="6859037">
                <a:moveTo>
                  <a:pt x="0" y="0"/>
                </a:moveTo>
                <a:lnTo>
                  <a:pt x="12192000" y="0"/>
                </a:lnTo>
                <a:lnTo>
                  <a:pt x="12192000" y="6859037"/>
                </a:lnTo>
                <a:lnTo>
                  <a:pt x="0" y="6859037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00D4AA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31755" y="331755"/>
            <a:ext cx="11586547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b="1" spc="46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COMPLETION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31755" y="563984"/>
            <a:ext cx="11727543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Conclusions &amp; Future Work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34520" y="1097556"/>
            <a:ext cx="5695129" cy="5064795"/>
          </a:xfrm>
          <a:custGeom>
            <a:avLst/>
            <a:gdLst/>
            <a:ahLst/>
            <a:cxnLst/>
            <a:rect l="l" t="t" r="r" b="b"/>
            <a:pathLst>
              <a:path w="5695129" h="5064795">
                <a:moveTo>
                  <a:pt x="99523" y="0"/>
                </a:moveTo>
                <a:lnTo>
                  <a:pt x="5595606" y="0"/>
                </a:lnTo>
                <a:cubicBezTo>
                  <a:pt x="5650571" y="0"/>
                  <a:pt x="5695129" y="44558"/>
                  <a:pt x="5695129" y="99523"/>
                </a:cubicBezTo>
                <a:lnTo>
                  <a:pt x="5695129" y="4965271"/>
                </a:lnTo>
                <a:cubicBezTo>
                  <a:pt x="5695129" y="5020237"/>
                  <a:pt x="5650571" y="5064795"/>
                  <a:pt x="5595606" y="5064795"/>
                </a:cubicBezTo>
                <a:lnTo>
                  <a:pt x="99523" y="5064795"/>
                </a:lnTo>
                <a:cubicBezTo>
                  <a:pt x="44558" y="5064795"/>
                  <a:pt x="0" y="5020237"/>
                  <a:pt x="0" y="4965271"/>
                </a:cubicBezTo>
                <a:lnTo>
                  <a:pt x="0" y="99523"/>
                </a:lnTo>
                <a:cubicBezTo>
                  <a:pt x="0" y="44558"/>
                  <a:pt x="44558" y="0"/>
                  <a:pt x="9952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8467">
            <a:solidFill>
              <a:srgbClr val="4A5568">
                <a:alpha val="50196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36337" y="1274495"/>
            <a:ext cx="248816" cy="248816"/>
          </a:xfrm>
          <a:custGeom>
            <a:avLst/>
            <a:gdLst/>
            <a:ahLst/>
            <a:cxnLst/>
            <a:rect l="l" t="t" r="r" b="b"/>
            <a:pathLst>
              <a:path w="248816" h="248816">
                <a:moveTo>
                  <a:pt x="70125" y="0"/>
                </a:moveTo>
                <a:lnTo>
                  <a:pt x="178983" y="0"/>
                </a:lnTo>
                <a:cubicBezTo>
                  <a:pt x="191861" y="0"/>
                  <a:pt x="202358" y="10594"/>
                  <a:pt x="201872" y="23424"/>
                </a:cubicBezTo>
                <a:cubicBezTo>
                  <a:pt x="201774" y="25999"/>
                  <a:pt x="201677" y="28575"/>
                  <a:pt x="201532" y="31102"/>
                </a:cubicBezTo>
                <a:lnTo>
                  <a:pt x="225636" y="31102"/>
                </a:lnTo>
                <a:cubicBezTo>
                  <a:pt x="238319" y="31102"/>
                  <a:pt x="249497" y="41599"/>
                  <a:pt x="248525" y="55303"/>
                </a:cubicBezTo>
                <a:cubicBezTo>
                  <a:pt x="244880" y="105698"/>
                  <a:pt x="219124" y="133399"/>
                  <a:pt x="191180" y="147880"/>
                </a:cubicBezTo>
                <a:cubicBezTo>
                  <a:pt x="183502" y="151865"/>
                  <a:pt x="175678" y="154830"/>
                  <a:pt x="168243" y="157017"/>
                </a:cubicBezTo>
                <a:cubicBezTo>
                  <a:pt x="158426" y="170915"/>
                  <a:pt x="148221" y="178254"/>
                  <a:pt x="140105" y="182190"/>
                </a:cubicBezTo>
                <a:lnTo>
                  <a:pt x="140105" y="217714"/>
                </a:lnTo>
                <a:lnTo>
                  <a:pt x="171207" y="217714"/>
                </a:lnTo>
                <a:cubicBezTo>
                  <a:pt x="179809" y="217714"/>
                  <a:pt x="186758" y="224664"/>
                  <a:pt x="186758" y="233265"/>
                </a:cubicBezTo>
                <a:cubicBezTo>
                  <a:pt x="186758" y="241867"/>
                  <a:pt x="179809" y="248816"/>
                  <a:pt x="171207" y="248816"/>
                </a:cubicBezTo>
                <a:lnTo>
                  <a:pt x="77901" y="248816"/>
                </a:lnTo>
                <a:cubicBezTo>
                  <a:pt x="69299" y="248816"/>
                  <a:pt x="62350" y="241867"/>
                  <a:pt x="62350" y="233265"/>
                </a:cubicBezTo>
                <a:cubicBezTo>
                  <a:pt x="62350" y="224664"/>
                  <a:pt x="69299" y="217714"/>
                  <a:pt x="77901" y="217714"/>
                </a:cubicBezTo>
                <a:lnTo>
                  <a:pt x="109003" y="217714"/>
                </a:lnTo>
                <a:lnTo>
                  <a:pt x="109003" y="182190"/>
                </a:lnTo>
                <a:cubicBezTo>
                  <a:pt x="101227" y="178448"/>
                  <a:pt x="91557" y="171499"/>
                  <a:pt x="82129" y="158718"/>
                </a:cubicBezTo>
                <a:cubicBezTo>
                  <a:pt x="73187" y="156385"/>
                  <a:pt x="63468" y="152837"/>
                  <a:pt x="53991" y="147492"/>
                </a:cubicBezTo>
                <a:cubicBezTo>
                  <a:pt x="27700" y="132767"/>
                  <a:pt x="3985" y="105018"/>
                  <a:pt x="583" y="55206"/>
                </a:cubicBezTo>
                <a:cubicBezTo>
                  <a:pt x="-340" y="41550"/>
                  <a:pt x="10789" y="31053"/>
                  <a:pt x="23472" y="31053"/>
                </a:cubicBezTo>
                <a:lnTo>
                  <a:pt x="47576" y="31053"/>
                </a:lnTo>
                <a:cubicBezTo>
                  <a:pt x="47431" y="28526"/>
                  <a:pt x="47333" y="25999"/>
                  <a:pt x="47236" y="23375"/>
                </a:cubicBezTo>
                <a:cubicBezTo>
                  <a:pt x="46750" y="10497"/>
                  <a:pt x="57247" y="-49"/>
                  <a:pt x="70125" y="-49"/>
                </a:cubicBezTo>
                <a:close/>
                <a:moveTo>
                  <a:pt x="49326" y="54429"/>
                </a:moveTo>
                <a:lnTo>
                  <a:pt x="23861" y="54429"/>
                </a:lnTo>
                <a:cubicBezTo>
                  <a:pt x="26874" y="95590"/>
                  <a:pt x="45778" y="116195"/>
                  <a:pt x="65266" y="127130"/>
                </a:cubicBezTo>
                <a:cubicBezTo>
                  <a:pt x="58268" y="109003"/>
                  <a:pt x="52485" y="85336"/>
                  <a:pt x="49326" y="54429"/>
                </a:cubicBezTo>
                <a:close/>
                <a:moveTo>
                  <a:pt x="184668" y="124797"/>
                </a:moveTo>
                <a:cubicBezTo>
                  <a:pt x="204350" y="113231"/>
                  <a:pt x="222137" y="92674"/>
                  <a:pt x="225150" y="54429"/>
                </a:cubicBezTo>
                <a:lnTo>
                  <a:pt x="199733" y="54429"/>
                </a:lnTo>
                <a:cubicBezTo>
                  <a:pt x="196720" y="84024"/>
                  <a:pt x="191278" y="107010"/>
                  <a:pt x="184668" y="124797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8" name="Text 5"/>
          <p:cNvSpPr/>
          <p:nvPr/>
        </p:nvSpPr>
        <p:spPr>
          <a:xfrm>
            <a:off x="818329" y="1266201"/>
            <a:ext cx="5142204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9750" y="1664307"/>
            <a:ext cx="5341257" cy="928914"/>
          </a:xfrm>
          <a:custGeom>
            <a:avLst/>
            <a:gdLst/>
            <a:ahLst/>
            <a:cxnLst/>
            <a:rect l="l" t="t" r="r" b="b"/>
            <a:pathLst>
              <a:path w="5341257" h="928914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862562"/>
                </a:lnTo>
                <a:cubicBezTo>
                  <a:pt x="5341257" y="899207"/>
                  <a:pt x="5311550" y="928914"/>
                  <a:pt x="5274905" y="928914"/>
                </a:cubicBez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19750" y="1664307"/>
            <a:ext cx="33176" cy="928914"/>
          </a:xfrm>
          <a:custGeom>
            <a:avLst/>
            <a:gdLst/>
            <a:ahLst/>
            <a:cxnLst/>
            <a:rect l="l" t="t" r="r" b="b"/>
            <a:pathLst>
              <a:path w="33176" h="928914">
                <a:moveTo>
                  <a:pt x="33176" y="0"/>
                </a:moveTo>
                <a:lnTo>
                  <a:pt x="33176" y="0"/>
                </a:lnTo>
                <a:lnTo>
                  <a:pt x="33176" y="928914"/>
                </a:ln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1" name="Shape 8"/>
          <p:cNvSpPr/>
          <p:nvPr/>
        </p:nvSpPr>
        <p:spPr>
          <a:xfrm>
            <a:off x="669039" y="1797010"/>
            <a:ext cx="331755" cy="331755"/>
          </a:xfrm>
          <a:custGeom>
            <a:avLst/>
            <a:gdLst/>
            <a:ahLst/>
            <a:cxnLst/>
            <a:rect l="l" t="t" r="r" b="b"/>
            <a:pathLst>
              <a:path w="331755" h="331755">
                <a:moveTo>
                  <a:pt x="165878" y="0"/>
                </a:moveTo>
                <a:lnTo>
                  <a:pt x="165878" y="0"/>
                </a:lnTo>
                <a:cubicBezTo>
                  <a:pt x="257428" y="0"/>
                  <a:pt x="331755" y="74327"/>
                  <a:pt x="331755" y="165878"/>
                </a:cubicBezTo>
                <a:lnTo>
                  <a:pt x="331755" y="165878"/>
                </a:lnTo>
                <a:cubicBezTo>
                  <a:pt x="331755" y="257428"/>
                  <a:pt x="257428" y="331755"/>
                  <a:pt x="165878" y="331755"/>
                </a:cubicBezTo>
                <a:lnTo>
                  <a:pt x="165878" y="331755"/>
                </a:lnTo>
                <a:cubicBezTo>
                  <a:pt x="74327" y="331755"/>
                  <a:pt x="0" y="257428"/>
                  <a:pt x="0" y="165878"/>
                </a:cubicBezTo>
                <a:lnTo>
                  <a:pt x="0" y="165878"/>
                </a:lnTo>
                <a:cubicBezTo>
                  <a:pt x="0" y="74327"/>
                  <a:pt x="74327" y="0"/>
                  <a:pt x="165878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76860" y="1896536"/>
            <a:ext cx="116114" cy="132702"/>
          </a:xfrm>
          <a:custGeom>
            <a:avLst/>
            <a:gdLst/>
            <a:ahLst/>
            <a:cxnLst/>
            <a:rect l="l" t="t" r="r" b="b"/>
            <a:pathLst>
              <a:path w="116114" h="132702">
                <a:moveTo>
                  <a:pt x="112693" y="18169"/>
                </a:moveTo>
                <a:cubicBezTo>
                  <a:pt x="116399" y="20864"/>
                  <a:pt x="117229" y="26048"/>
                  <a:pt x="114533" y="29754"/>
                </a:cubicBezTo>
                <a:lnTo>
                  <a:pt x="48182" y="120987"/>
                </a:lnTo>
                <a:cubicBezTo>
                  <a:pt x="46757" y="122957"/>
                  <a:pt x="44554" y="124175"/>
                  <a:pt x="42117" y="124382"/>
                </a:cubicBezTo>
                <a:cubicBezTo>
                  <a:pt x="39681" y="124590"/>
                  <a:pt x="37322" y="123682"/>
                  <a:pt x="35612" y="121972"/>
                </a:cubicBezTo>
                <a:lnTo>
                  <a:pt x="2436" y="88796"/>
                </a:lnTo>
                <a:cubicBezTo>
                  <a:pt x="-803" y="85557"/>
                  <a:pt x="-803" y="80295"/>
                  <a:pt x="2436" y="77055"/>
                </a:cubicBezTo>
                <a:cubicBezTo>
                  <a:pt x="5676" y="73816"/>
                  <a:pt x="10938" y="73816"/>
                  <a:pt x="14177" y="77055"/>
                </a:cubicBezTo>
                <a:lnTo>
                  <a:pt x="40484" y="103362"/>
                </a:lnTo>
                <a:lnTo>
                  <a:pt x="101133" y="19983"/>
                </a:lnTo>
                <a:cubicBezTo>
                  <a:pt x="103829" y="16277"/>
                  <a:pt x="109013" y="15447"/>
                  <a:pt x="112719" y="18143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3" name="Text 10"/>
          <p:cNvSpPr/>
          <p:nvPr/>
        </p:nvSpPr>
        <p:spPr>
          <a:xfrm>
            <a:off x="1100321" y="1797010"/>
            <a:ext cx="4702629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Combined Cycle Integration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00321" y="2062414"/>
            <a:ext cx="4694335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Successfully integrated Brayton and Rankine cycles, achieving </a:t>
            </a:r>
            <a:pPr>
              <a:lnSpc>
                <a:spcPct val="130000"/>
              </a:lnSpc>
            </a:pPr>
            <a:r>
              <a:rPr lang="en-US" sz="1045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55-65%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overall thermodynamic efficiency.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19750" y="2692748"/>
            <a:ext cx="5341257" cy="928914"/>
          </a:xfrm>
          <a:custGeom>
            <a:avLst/>
            <a:gdLst/>
            <a:ahLst/>
            <a:cxnLst/>
            <a:rect l="l" t="t" r="r" b="b"/>
            <a:pathLst>
              <a:path w="5341257" h="928914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862562"/>
                </a:lnTo>
                <a:cubicBezTo>
                  <a:pt x="5341257" y="899207"/>
                  <a:pt x="5311550" y="928914"/>
                  <a:pt x="5274905" y="928914"/>
                </a:cubicBez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519750" y="2692748"/>
            <a:ext cx="33176" cy="928914"/>
          </a:xfrm>
          <a:custGeom>
            <a:avLst/>
            <a:gdLst/>
            <a:ahLst/>
            <a:cxnLst/>
            <a:rect l="l" t="t" r="r" b="b"/>
            <a:pathLst>
              <a:path w="33176" h="928914">
                <a:moveTo>
                  <a:pt x="33176" y="0"/>
                </a:moveTo>
                <a:lnTo>
                  <a:pt x="33176" y="0"/>
                </a:lnTo>
                <a:lnTo>
                  <a:pt x="33176" y="928914"/>
                </a:ln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7" name="Shape 14"/>
          <p:cNvSpPr/>
          <p:nvPr/>
        </p:nvSpPr>
        <p:spPr>
          <a:xfrm>
            <a:off x="669039" y="2825450"/>
            <a:ext cx="331755" cy="331755"/>
          </a:xfrm>
          <a:custGeom>
            <a:avLst/>
            <a:gdLst/>
            <a:ahLst/>
            <a:cxnLst/>
            <a:rect l="l" t="t" r="r" b="b"/>
            <a:pathLst>
              <a:path w="331755" h="331755">
                <a:moveTo>
                  <a:pt x="165878" y="0"/>
                </a:moveTo>
                <a:lnTo>
                  <a:pt x="165878" y="0"/>
                </a:lnTo>
                <a:cubicBezTo>
                  <a:pt x="257428" y="0"/>
                  <a:pt x="331755" y="74327"/>
                  <a:pt x="331755" y="165878"/>
                </a:cubicBezTo>
                <a:lnTo>
                  <a:pt x="331755" y="165878"/>
                </a:lnTo>
                <a:cubicBezTo>
                  <a:pt x="331755" y="257428"/>
                  <a:pt x="257428" y="331755"/>
                  <a:pt x="165878" y="331755"/>
                </a:cubicBezTo>
                <a:lnTo>
                  <a:pt x="165878" y="331755"/>
                </a:lnTo>
                <a:cubicBezTo>
                  <a:pt x="74327" y="331755"/>
                  <a:pt x="0" y="257428"/>
                  <a:pt x="0" y="165878"/>
                </a:cubicBezTo>
                <a:lnTo>
                  <a:pt x="0" y="165878"/>
                </a:lnTo>
                <a:cubicBezTo>
                  <a:pt x="0" y="74327"/>
                  <a:pt x="74327" y="0"/>
                  <a:pt x="165878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776860" y="2924977"/>
            <a:ext cx="116114" cy="132702"/>
          </a:xfrm>
          <a:custGeom>
            <a:avLst/>
            <a:gdLst/>
            <a:ahLst/>
            <a:cxnLst/>
            <a:rect l="l" t="t" r="r" b="b"/>
            <a:pathLst>
              <a:path w="116114" h="132702">
                <a:moveTo>
                  <a:pt x="112693" y="18169"/>
                </a:moveTo>
                <a:cubicBezTo>
                  <a:pt x="116399" y="20864"/>
                  <a:pt x="117229" y="26048"/>
                  <a:pt x="114533" y="29754"/>
                </a:cubicBezTo>
                <a:lnTo>
                  <a:pt x="48182" y="120987"/>
                </a:lnTo>
                <a:cubicBezTo>
                  <a:pt x="46757" y="122957"/>
                  <a:pt x="44554" y="124175"/>
                  <a:pt x="42117" y="124382"/>
                </a:cubicBezTo>
                <a:cubicBezTo>
                  <a:pt x="39681" y="124590"/>
                  <a:pt x="37322" y="123682"/>
                  <a:pt x="35612" y="121972"/>
                </a:cubicBezTo>
                <a:lnTo>
                  <a:pt x="2436" y="88796"/>
                </a:lnTo>
                <a:cubicBezTo>
                  <a:pt x="-803" y="85557"/>
                  <a:pt x="-803" y="80295"/>
                  <a:pt x="2436" y="77055"/>
                </a:cubicBezTo>
                <a:cubicBezTo>
                  <a:pt x="5676" y="73816"/>
                  <a:pt x="10938" y="73816"/>
                  <a:pt x="14177" y="77055"/>
                </a:cubicBezTo>
                <a:lnTo>
                  <a:pt x="40484" y="103362"/>
                </a:lnTo>
                <a:lnTo>
                  <a:pt x="101133" y="19983"/>
                </a:lnTo>
                <a:cubicBezTo>
                  <a:pt x="103829" y="16277"/>
                  <a:pt x="109013" y="15447"/>
                  <a:pt x="112719" y="18143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9" name="Text 16"/>
          <p:cNvSpPr/>
          <p:nvPr/>
        </p:nvSpPr>
        <p:spPr>
          <a:xfrm>
            <a:off x="1100321" y="2825450"/>
            <a:ext cx="4702629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Full-Stack Software Platform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00321" y="3090854"/>
            <a:ext cx="4694335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Developed complete simulation platform with Python FastAPI backend and modern JavaScript frontend.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519750" y="3721189"/>
            <a:ext cx="5341257" cy="928914"/>
          </a:xfrm>
          <a:custGeom>
            <a:avLst/>
            <a:gdLst/>
            <a:ahLst/>
            <a:cxnLst/>
            <a:rect l="l" t="t" r="r" b="b"/>
            <a:pathLst>
              <a:path w="5341257" h="928914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862562"/>
                </a:lnTo>
                <a:cubicBezTo>
                  <a:pt x="5341257" y="899207"/>
                  <a:pt x="5311550" y="928914"/>
                  <a:pt x="5274905" y="928914"/>
                </a:cubicBez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519750" y="3721189"/>
            <a:ext cx="33176" cy="928914"/>
          </a:xfrm>
          <a:custGeom>
            <a:avLst/>
            <a:gdLst/>
            <a:ahLst/>
            <a:cxnLst/>
            <a:rect l="l" t="t" r="r" b="b"/>
            <a:pathLst>
              <a:path w="33176" h="928914">
                <a:moveTo>
                  <a:pt x="33176" y="0"/>
                </a:moveTo>
                <a:lnTo>
                  <a:pt x="33176" y="0"/>
                </a:lnTo>
                <a:lnTo>
                  <a:pt x="33176" y="928914"/>
                </a:ln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3" name="Shape 20"/>
          <p:cNvSpPr/>
          <p:nvPr/>
        </p:nvSpPr>
        <p:spPr>
          <a:xfrm>
            <a:off x="669039" y="3853891"/>
            <a:ext cx="331755" cy="331755"/>
          </a:xfrm>
          <a:custGeom>
            <a:avLst/>
            <a:gdLst/>
            <a:ahLst/>
            <a:cxnLst/>
            <a:rect l="l" t="t" r="r" b="b"/>
            <a:pathLst>
              <a:path w="331755" h="331755">
                <a:moveTo>
                  <a:pt x="165878" y="0"/>
                </a:moveTo>
                <a:lnTo>
                  <a:pt x="165878" y="0"/>
                </a:lnTo>
                <a:cubicBezTo>
                  <a:pt x="257428" y="0"/>
                  <a:pt x="331755" y="74327"/>
                  <a:pt x="331755" y="165878"/>
                </a:cubicBezTo>
                <a:lnTo>
                  <a:pt x="331755" y="165878"/>
                </a:lnTo>
                <a:cubicBezTo>
                  <a:pt x="331755" y="257428"/>
                  <a:pt x="257428" y="331755"/>
                  <a:pt x="165878" y="331755"/>
                </a:cubicBezTo>
                <a:lnTo>
                  <a:pt x="165878" y="331755"/>
                </a:lnTo>
                <a:cubicBezTo>
                  <a:pt x="74327" y="331755"/>
                  <a:pt x="0" y="257428"/>
                  <a:pt x="0" y="165878"/>
                </a:cubicBezTo>
                <a:lnTo>
                  <a:pt x="0" y="165878"/>
                </a:lnTo>
                <a:cubicBezTo>
                  <a:pt x="0" y="74327"/>
                  <a:pt x="74327" y="0"/>
                  <a:pt x="165878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776860" y="3953418"/>
            <a:ext cx="116114" cy="132702"/>
          </a:xfrm>
          <a:custGeom>
            <a:avLst/>
            <a:gdLst/>
            <a:ahLst/>
            <a:cxnLst/>
            <a:rect l="l" t="t" r="r" b="b"/>
            <a:pathLst>
              <a:path w="116114" h="132702">
                <a:moveTo>
                  <a:pt x="112693" y="18169"/>
                </a:moveTo>
                <a:cubicBezTo>
                  <a:pt x="116399" y="20864"/>
                  <a:pt x="117229" y="26048"/>
                  <a:pt x="114533" y="29754"/>
                </a:cubicBezTo>
                <a:lnTo>
                  <a:pt x="48182" y="120987"/>
                </a:lnTo>
                <a:cubicBezTo>
                  <a:pt x="46757" y="122957"/>
                  <a:pt x="44554" y="124175"/>
                  <a:pt x="42117" y="124382"/>
                </a:cubicBezTo>
                <a:cubicBezTo>
                  <a:pt x="39681" y="124590"/>
                  <a:pt x="37322" y="123682"/>
                  <a:pt x="35612" y="121972"/>
                </a:cubicBezTo>
                <a:lnTo>
                  <a:pt x="2436" y="88796"/>
                </a:lnTo>
                <a:cubicBezTo>
                  <a:pt x="-803" y="85557"/>
                  <a:pt x="-803" y="80295"/>
                  <a:pt x="2436" y="77055"/>
                </a:cubicBezTo>
                <a:cubicBezTo>
                  <a:pt x="5676" y="73816"/>
                  <a:pt x="10938" y="73816"/>
                  <a:pt x="14177" y="77055"/>
                </a:cubicBezTo>
                <a:lnTo>
                  <a:pt x="40484" y="103362"/>
                </a:lnTo>
                <a:lnTo>
                  <a:pt x="101133" y="19983"/>
                </a:lnTo>
                <a:cubicBezTo>
                  <a:pt x="103829" y="16277"/>
                  <a:pt x="109013" y="15447"/>
                  <a:pt x="112719" y="18143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5" name="Text 22"/>
          <p:cNvSpPr/>
          <p:nvPr/>
        </p:nvSpPr>
        <p:spPr>
          <a:xfrm>
            <a:off x="1100321" y="3853891"/>
            <a:ext cx="4702629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Interactive UI/UX Integration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100321" y="4119295"/>
            <a:ext cx="4694335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integration of parameter controls with real-time visualization of h-s and T-Ḣ charts.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19750" y="4749630"/>
            <a:ext cx="5341257" cy="928914"/>
          </a:xfrm>
          <a:custGeom>
            <a:avLst/>
            <a:gdLst/>
            <a:ahLst/>
            <a:cxnLst/>
            <a:rect l="l" t="t" r="r" b="b"/>
            <a:pathLst>
              <a:path w="5341257" h="928914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862562"/>
                </a:lnTo>
                <a:cubicBezTo>
                  <a:pt x="5341257" y="899207"/>
                  <a:pt x="5311550" y="928914"/>
                  <a:pt x="5274905" y="928914"/>
                </a:cubicBez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519750" y="4749630"/>
            <a:ext cx="33176" cy="928914"/>
          </a:xfrm>
          <a:custGeom>
            <a:avLst/>
            <a:gdLst/>
            <a:ahLst/>
            <a:cxnLst/>
            <a:rect l="l" t="t" r="r" b="b"/>
            <a:pathLst>
              <a:path w="33176" h="928914">
                <a:moveTo>
                  <a:pt x="33176" y="0"/>
                </a:moveTo>
                <a:lnTo>
                  <a:pt x="33176" y="0"/>
                </a:lnTo>
                <a:lnTo>
                  <a:pt x="33176" y="928914"/>
                </a:ln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9" name="Shape 26"/>
          <p:cNvSpPr/>
          <p:nvPr/>
        </p:nvSpPr>
        <p:spPr>
          <a:xfrm>
            <a:off x="669039" y="4882332"/>
            <a:ext cx="331755" cy="331755"/>
          </a:xfrm>
          <a:custGeom>
            <a:avLst/>
            <a:gdLst/>
            <a:ahLst/>
            <a:cxnLst/>
            <a:rect l="l" t="t" r="r" b="b"/>
            <a:pathLst>
              <a:path w="331755" h="331755">
                <a:moveTo>
                  <a:pt x="165878" y="0"/>
                </a:moveTo>
                <a:lnTo>
                  <a:pt x="165878" y="0"/>
                </a:lnTo>
                <a:cubicBezTo>
                  <a:pt x="257428" y="0"/>
                  <a:pt x="331755" y="74327"/>
                  <a:pt x="331755" y="165878"/>
                </a:cubicBezTo>
                <a:lnTo>
                  <a:pt x="331755" y="165878"/>
                </a:lnTo>
                <a:cubicBezTo>
                  <a:pt x="331755" y="257428"/>
                  <a:pt x="257428" y="331755"/>
                  <a:pt x="165878" y="331755"/>
                </a:cubicBezTo>
                <a:lnTo>
                  <a:pt x="165878" y="331755"/>
                </a:lnTo>
                <a:cubicBezTo>
                  <a:pt x="74327" y="331755"/>
                  <a:pt x="0" y="257428"/>
                  <a:pt x="0" y="165878"/>
                </a:cubicBezTo>
                <a:lnTo>
                  <a:pt x="0" y="165878"/>
                </a:lnTo>
                <a:cubicBezTo>
                  <a:pt x="0" y="74327"/>
                  <a:pt x="74327" y="0"/>
                  <a:pt x="165878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776860" y="4981858"/>
            <a:ext cx="116114" cy="132702"/>
          </a:xfrm>
          <a:custGeom>
            <a:avLst/>
            <a:gdLst/>
            <a:ahLst/>
            <a:cxnLst/>
            <a:rect l="l" t="t" r="r" b="b"/>
            <a:pathLst>
              <a:path w="116114" h="132702">
                <a:moveTo>
                  <a:pt x="112693" y="18169"/>
                </a:moveTo>
                <a:cubicBezTo>
                  <a:pt x="116399" y="20864"/>
                  <a:pt x="117229" y="26048"/>
                  <a:pt x="114533" y="29754"/>
                </a:cubicBezTo>
                <a:lnTo>
                  <a:pt x="48182" y="120987"/>
                </a:lnTo>
                <a:cubicBezTo>
                  <a:pt x="46757" y="122957"/>
                  <a:pt x="44554" y="124175"/>
                  <a:pt x="42117" y="124382"/>
                </a:cubicBezTo>
                <a:cubicBezTo>
                  <a:pt x="39681" y="124590"/>
                  <a:pt x="37322" y="123682"/>
                  <a:pt x="35612" y="121972"/>
                </a:cubicBezTo>
                <a:lnTo>
                  <a:pt x="2436" y="88796"/>
                </a:lnTo>
                <a:cubicBezTo>
                  <a:pt x="-803" y="85557"/>
                  <a:pt x="-803" y="80295"/>
                  <a:pt x="2436" y="77055"/>
                </a:cubicBezTo>
                <a:cubicBezTo>
                  <a:pt x="5676" y="73816"/>
                  <a:pt x="10938" y="73816"/>
                  <a:pt x="14177" y="77055"/>
                </a:cubicBezTo>
                <a:lnTo>
                  <a:pt x="40484" y="103362"/>
                </a:lnTo>
                <a:lnTo>
                  <a:pt x="101133" y="19983"/>
                </a:lnTo>
                <a:cubicBezTo>
                  <a:pt x="103829" y="16277"/>
                  <a:pt x="109013" y="15447"/>
                  <a:pt x="112719" y="18143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1" name="Text 28"/>
          <p:cNvSpPr/>
          <p:nvPr/>
        </p:nvSpPr>
        <p:spPr>
          <a:xfrm>
            <a:off x="1100321" y="4882332"/>
            <a:ext cx="4702629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Sustainable Energy Solution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100321" y="5147736"/>
            <a:ext cx="4694335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Demonstrated potential of biomass-based fuel enhancement for clean power generation.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165980" y="1097556"/>
            <a:ext cx="5695129" cy="4218819"/>
          </a:xfrm>
          <a:custGeom>
            <a:avLst/>
            <a:gdLst/>
            <a:ahLst/>
            <a:cxnLst/>
            <a:rect l="l" t="t" r="r" b="b"/>
            <a:pathLst>
              <a:path w="5695129" h="4218819">
                <a:moveTo>
                  <a:pt x="99522" y="0"/>
                </a:moveTo>
                <a:lnTo>
                  <a:pt x="5595607" y="0"/>
                </a:lnTo>
                <a:cubicBezTo>
                  <a:pt x="5650572" y="0"/>
                  <a:pt x="5695129" y="44557"/>
                  <a:pt x="5695129" y="99522"/>
                </a:cubicBezTo>
                <a:lnTo>
                  <a:pt x="5695129" y="4119297"/>
                </a:lnTo>
                <a:cubicBezTo>
                  <a:pt x="5695129" y="4174262"/>
                  <a:pt x="5650572" y="4218819"/>
                  <a:pt x="5595607" y="4218819"/>
                </a:cubicBezTo>
                <a:lnTo>
                  <a:pt x="99522" y="4218819"/>
                </a:lnTo>
                <a:cubicBezTo>
                  <a:pt x="44557" y="4218819"/>
                  <a:pt x="0" y="4174262"/>
                  <a:pt x="0" y="4119297"/>
                </a:cubicBezTo>
                <a:lnTo>
                  <a:pt x="0" y="99522"/>
                </a:lnTo>
                <a:cubicBezTo>
                  <a:pt x="0" y="44594"/>
                  <a:pt x="44594" y="0"/>
                  <a:pt x="9952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8467">
            <a:solidFill>
              <a:srgbClr val="4A5568">
                <a:alpha val="50196"/>
              </a:srgbClr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6367798" y="1274495"/>
            <a:ext cx="248816" cy="248816"/>
          </a:xfrm>
          <a:custGeom>
            <a:avLst/>
            <a:gdLst/>
            <a:ahLst/>
            <a:cxnLst/>
            <a:rect l="l" t="t" r="r" b="b"/>
            <a:pathLst>
              <a:path w="248816" h="248816">
                <a:moveTo>
                  <a:pt x="62204" y="155510"/>
                </a:moveTo>
                <a:lnTo>
                  <a:pt x="11906" y="155510"/>
                </a:lnTo>
                <a:cubicBezTo>
                  <a:pt x="-194" y="155510"/>
                  <a:pt x="-7630" y="142340"/>
                  <a:pt x="-1409" y="131941"/>
                </a:cubicBezTo>
                <a:lnTo>
                  <a:pt x="24298" y="89078"/>
                </a:lnTo>
                <a:cubicBezTo>
                  <a:pt x="28526" y="82032"/>
                  <a:pt x="36108" y="77755"/>
                  <a:pt x="44320" y="77755"/>
                </a:cubicBezTo>
                <a:lnTo>
                  <a:pt x="90488" y="77755"/>
                </a:lnTo>
                <a:cubicBezTo>
                  <a:pt x="127470" y="15114"/>
                  <a:pt x="182627" y="11955"/>
                  <a:pt x="219512" y="17349"/>
                </a:cubicBezTo>
                <a:cubicBezTo>
                  <a:pt x="225733" y="18272"/>
                  <a:pt x="230592" y="23132"/>
                  <a:pt x="231467" y="29304"/>
                </a:cubicBezTo>
                <a:cubicBezTo>
                  <a:pt x="236861" y="66189"/>
                  <a:pt x="233703" y="121347"/>
                  <a:pt x="171061" y="158329"/>
                </a:cubicBezTo>
                <a:lnTo>
                  <a:pt x="171061" y="204496"/>
                </a:lnTo>
                <a:cubicBezTo>
                  <a:pt x="171061" y="212709"/>
                  <a:pt x="166785" y="220290"/>
                  <a:pt x="159738" y="224518"/>
                </a:cubicBezTo>
                <a:lnTo>
                  <a:pt x="116876" y="250226"/>
                </a:lnTo>
                <a:cubicBezTo>
                  <a:pt x="106524" y="256446"/>
                  <a:pt x="93306" y="248962"/>
                  <a:pt x="93306" y="236910"/>
                </a:cubicBezTo>
                <a:lnTo>
                  <a:pt x="93306" y="186612"/>
                </a:lnTo>
                <a:cubicBezTo>
                  <a:pt x="93306" y="169458"/>
                  <a:pt x="79359" y="155510"/>
                  <a:pt x="62204" y="155510"/>
                </a:cubicBezTo>
                <a:lnTo>
                  <a:pt x="62155" y="155510"/>
                </a:lnTo>
                <a:close/>
                <a:moveTo>
                  <a:pt x="194388" y="77755"/>
                </a:moveTo>
                <a:cubicBezTo>
                  <a:pt x="194388" y="64881"/>
                  <a:pt x="183935" y="54429"/>
                  <a:pt x="171061" y="54429"/>
                </a:cubicBezTo>
                <a:cubicBezTo>
                  <a:pt x="158187" y="54429"/>
                  <a:pt x="147735" y="64881"/>
                  <a:pt x="147735" y="77755"/>
                </a:cubicBezTo>
                <a:cubicBezTo>
                  <a:pt x="147735" y="90629"/>
                  <a:pt x="158187" y="101082"/>
                  <a:pt x="171061" y="101082"/>
                </a:cubicBezTo>
                <a:cubicBezTo>
                  <a:pt x="183935" y="101082"/>
                  <a:pt x="194388" y="90629"/>
                  <a:pt x="194388" y="77755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5" name="Text 32"/>
          <p:cNvSpPr/>
          <p:nvPr/>
        </p:nvSpPr>
        <p:spPr>
          <a:xfrm>
            <a:off x="6649789" y="1266201"/>
            <a:ext cx="5142204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7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351210" y="1664307"/>
            <a:ext cx="5341257" cy="928914"/>
          </a:xfrm>
          <a:custGeom>
            <a:avLst/>
            <a:gdLst/>
            <a:ahLst/>
            <a:cxnLst/>
            <a:rect l="l" t="t" r="r" b="b"/>
            <a:pathLst>
              <a:path w="5341257" h="928914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862562"/>
                </a:lnTo>
                <a:cubicBezTo>
                  <a:pt x="5341257" y="899207"/>
                  <a:pt x="5311550" y="928914"/>
                  <a:pt x="5274905" y="928914"/>
                </a:cubicBez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6351210" y="1664307"/>
            <a:ext cx="33176" cy="928914"/>
          </a:xfrm>
          <a:custGeom>
            <a:avLst/>
            <a:gdLst/>
            <a:ahLst/>
            <a:cxnLst/>
            <a:rect l="l" t="t" r="r" b="b"/>
            <a:pathLst>
              <a:path w="33176" h="928914">
                <a:moveTo>
                  <a:pt x="33176" y="0"/>
                </a:moveTo>
                <a:lnTo>
                  <a:pt x="33176" y="0"/>
                </a:lnTo>
                <a:lnTo>
                  <a:pt x="33176" y="928914"/>
                </a:lnTo>
                <a:lnTo>
                  <a:pt x="33176" y="928914"/>
                </a:lnTo>
                <a:cubicBezTo>
                  <a:pt x="14853" y="928914"/>
                  <a:pt x="0" y="914061"/>
                  <a:pt x="0" y="89573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8" name="Shape 35"/>
          <p:cNvSpPr/>
          <p:nvPr/>
        </p:nvSpPr>
        <p:spPr>
          <a:xfrm>
            <a:off x="6500500" y="1813597"/>
            <a:ext cx="265404" cy="265404"/>
          </a:xfrm>
          <a:custGeom>
            <a:avLst/>
            <a:gdLst/>
            <a:ahLst/>
            <a:cxnLst/>
            <a:rect l="l" t="t" r="r" b="b"/>
            <a:pathLst>
              <a:path w="265404" h="265404">
                <a:moveTo>
                  <a:pt x="132702" y="0"/>
                </a:moveTo>
                <a:lnTo>
                  <a:pt x="132702" y="0"/>
                </a:lnTo>
                <a:cubicBezTo>
                  <a:pt x="205991" y="0"/>
                  <a:pt x="265404" y="59413"/>
                  <a:pt x="265404" y="132702"/>
                </a:cubicBezTo>
                <a:lnTo>
                  <a:pt x="265404" y="132702"/>
                </a:lnTo>
                <a:cubicBezTo>
                  <a:pt x="265404" y="205991"/>
                  <a:pt x="205991" y="265404"/>
                  <a:pt x="132702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6612121" y="1846773"/>
            <a:ext cx="107820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865430" y="1797010"/>
            <a:ext cx="4768980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Optimization Algorithms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6865430" y="2062414"/>
            <a:ext cx="4760686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genetic algorithms and machine learning for automatic parameter optimization.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351210" y="2692748"/>
            <a:ext cx="5341257" cy="729861"/>
          </a:xfrm>
          <a:custGeom>
            <a:avLst/>
            <a:gdLst/>
            <a:ahLst/>
            <a:cxnLst/>
            <a:rect l="l" t="t" r="r" b="b"/>
            <a:pathLst>
              <a:path w="5341257" h="729861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663510"/>
                </a:lnTo>
                <a:cubicBezTo>
                  <a:pt x="5341257" y="700155"/>
                  <a:pt x="5311550" y="729861"/>
                  <a:pt x="5274905" y="729861"/>
                </a:cubicBezTo>
                <a:lnTo>
                  <a:pt x="33176" y="729861"/>
                </a:lnTo>
                <a:cubicBezTo>
                  <a:pt x="14853" y="729861"/>
                  <a:pt x="0" y="715008"/>
                  <a:pt x="0" y="696686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3" name="Shape 40"/>
          <p:cNvSpPr/>
          <p:nvPr/>
        </p:nvSpPr>
        <p:spPr>
          <a:xfrm>
            <a:off x="6351210" y="2692748"/>
            <a:ext cx="33176" cy="729861"/>
          </a:xfrm>
          <a:custGeom>
            <a:avLst/>
            <a:gdLst/>
            <a:ahLst/>
            <a:cxnLst/>
            <a:rect l="l" t="t" r="r" b="b"/>
            <a:pathLst>
              <a:path w="33176" h="729861">
                <a:moveTo>
                  <a:pt x="33176" y="0"/>
                </a:moveTo>
                <a:lnTo>
                  <a:pt x="33176" y="0"/>
                </a:lnTo>
                <a:lnTo>
                  <a:pt x="33176" y="729861"/>
                </a:lnTo>
                <a:lnTo>
                  <a:pt x="33176" y="729861"/>
                </a:lnTo>
                <a:cubicBezTo>
                  <a:pt x="14853" y="729861"/>
                  <a:pt x="0" y="715008"/>
                  <a:pt x="0" y="696686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44" name="Shape 41"/>
          <p:cNvSpPr/>
          <p:nvPr/>
        </p:nvSpPr>
        <p:spPr>
          <a:xfrm>
            <a:off x="6500500" y="2842038"/>
            <a:ext cx="265404" cy="265404"/>
          </a:xfrm>
          <a:custGeom>
            <a:avLst/>
            <a:gdLst/>
            <a:ahLst/>
            <a:cxnLst/>
            <a:rect l="l" t="t" r="r" b="b"/>
            <a:pathLst>
              <a:path w="265404" h="265404">
                <a:moveTo>
                  <a:pt x="132702" y="0"/>
                </a:moveTo>
                <a:lnTo>
                  <a:pt x="132702" y="0"/>
                </a:lnTo>
                <a:cubicBezTo>
                  <a:pt x="205991" y="0"/>
                  <a:pt x="265404" y="59413"/>
                  <a:pt x="265404" y="132702"/>
                </a:cubicBezTo>
                <a:lnTo>
                  <a:pt x="265404" y="132702"/>
                </a:lnTo>
                <a:cubicBezTo>
                  <a:pt x="265404" y="205991"/>
                  <a:pt x="205991" y="265404"/>
                  <a:pt x="132702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6599421" y="2875214"/>
            <a:ext cx="132702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6865430" y="2825450"/>
            <a:ext cx="4536751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Monitoring Integration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6865430" y="3090854"/>
            <a:ext cx="4528457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 with IoT sensors for live data acquisition and predictive maintenance.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6351210" y="3522136"/>
            <a:ext cx="5341257" cy="729861"/>
          </a:xfrm>
          <a:custGeom>
            <a:avLst/>
            <a:gdLst/>
            <a:ahLst/>
            <a:cxnLst/>
            <a:rect l="l" t="t" r="r" b="b"/>
            <a:pathLst>
              <a:path w="5341257" h="729861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663510"/>
                </a:lnTo>
                <a:cubicBezTo>
                  <a:pt x="5341257" y="700155"/>
                  <a:pt x="5311550" y="729861"/>
                  <a:pt x="5274905" y="729861"/>
                </a:cubicBezTo>
                <a:lnTo>
                  <a:pt x="33176" y="729861"/>
                </a:lnTo>
                <a:cubicBezTo>
                  <a:pt x="14853" y="729861"/>
                  <a:pt x="0" y="715008"/>
                  <a:pt x="0" y="696686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6351210" y="3522136"/>
            <a:ext cx="33176" cy="729861"/>
          </a:xfrm>
          <a:custGeom>
            <a:avLst/>
            <a:gdLst/>
            <a:ahLst/>
            <a:cxnLst/>
            <a:rect l="l" t="t" r="r" b="b"/>
            <a:pathLst>
              <a:path w="33176" h="729861">
                <a:moveTo>
                  <a:pt x="33176" y="0"/>
                </a:moveTo>
                <a:lnTo>
                  <a:pt x="33176" y="0"/>
                </a:lnTo>
                <a:lnTo>
                  <a:pt x="33176" y="729861"/>
                </a:lnTo>
                <a:lnTo>
                  <a:pt x="33176" y="729861"/>
                </a:lnTo>
                <a:cubicBezTo>
                  <a:pt x="14853" y="729861"/>
                  <a:pt x="0" y="715008"/>
                  <a:pt x="0" y="696686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50" name="Shape 47"/>
          <p:cNvSpPr/>
          <p:nvPr/>
        </p:nvSpPr>
        <p:spPr>
          <a:xfrm>
            <a:off x="6500500" y="3671426"/>
            <a:ext cx="265404" cy="265404"/>
          </a:xfrm>
          <a:custGeom>
            <a:avLst/>
            <a:gdLst/>
            <a:ahLst/>
            <a:cxnLst/>
            <a:rect l="l" t="t" r="r" b="b"/>
            <a:pathLst>
              <a:path w="265404" h="265404">
                <a:moveTo>
                  <a:pt x="132702" y="0"/>
                </a:moveTo>
                <a:lnTo>
                  <a:pt x="132702" y="0"/>
                </a:lnTo>
                <a:cubicBezTo>
                  <a:pt x="205991" y="0"/>
                  <a:pt x="265404" y="59413"/>
                  <a:pt x="265404" y="132702"/>
                </a:cubicBezTo>
                <a:lnTo>
                  <a:pt x="265404" y="132702"/>
                </a:lnTo>
                <a:cubicBezTo>
                  <a:pt x="265404" y="205991"/>
                  <a:pt x="205991" y="265404"/>
                  <a:pt x="132702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51" name="Text 48"/>
          <p:cNvSpPr/>
          <p:nvPr/>
        </p:nvSpPr>
        <p:spPr>
          <a:xfrm>
            <a:off x="6597694" y="3704601"/>
            <a:ext cx="140996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6865430" y="3654838"/>
            <a:ext cx="4304522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Economic Analysis Module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6865430" y="3920242"/>
            <a:ext cx="429622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cost-benefit analysis, ROI calculations, and lifecycle cost assessment.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6351210" y="4351524"/>
            <a:ext cx="5341257" cy="729861"/>
          </a:xfrm>
          <a:custGeom>
            <a:avLst/>
            <a:gdLst/>
            <a:ahLst/>
            <a:cxnLst/>
            <a:rect l="l" t="t" r="r" b="b"/>
            <a:pathLst>
              <a:path w="5341257" h="729861">
                <a:moveTo>
                  <a:pt x="33176" y="0"/>
                </a:moveTo>
                <a:lnTo>
                  <a:pt x="5274905" y="0"/>
                </a:lnTo>
                <a:cubicBezTo>
                  <a:pt x="5311550" y="0"/>
                  <a:pt x="5341257" y="29707"/>
                  <a:pt x="5341257" y="66352"/>
                </a:cubicBezTo>
                <a:lnTo>
                  <a:pt x="5341257" y="663510"/>
                </a:lnTo>
                <a:cubicBezTo>
                  <a:pt x="5341257" y="700155"/>
                  <a:pt x="5311550" y="729861"/>
                  <a:pt x="5274905" y="729861"/>
                </a:cubicBezTo>
                <a:lnTo>
                  <a:pt x="33176" y="729861"/>
                </a:lnTo>
                <a:cubicBezTo>
                  <a:pt x="14853" y="729861"/>
                  <a:pt x="0" y="715008"/>
                  <a:pt x="0" y="696686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5" name="Shape 52"/>
          <p:cNvSpPr/>
          <p:nvPr/>
        </p:nvSpPr>
        <p:spPr>
          <a:xfrm>
            <a:off x="6351210" y="4351524"/>
            <a:ext cx="33176" cy="729861"/>
          </a:xfrm>
          <a:custGeom>
            <a:avLst/>
            <a:gdLst/>
            <a:ahLst/>
            <a:cxnLst/>
            <a:rect l="l" t="t" r="r" b="b"/>
            <a:pathLst>
              <a:path w="33176" h="729861">
                <a:moveTo>
                  <a:pt x="33176" y="0"/>
                </a:moveTo>
                <a:lnTo>
                  <a:pt x="33176" y="0"/>
                </a:lnTo>
                <a:lnTo>
                  <a:pt x="33176" y="729861"/>
                </a:lnTo>
                <a:lnTo>
                  <a:pt x="33176" y="729861"/>
                </a:lnTo>
                <a:cubicBezTo>
                  <a:pt x="14853" y="729861"/>
                  <a:pt x="0" y="715008"/>
                  <a:pt x="0" y="696686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56" name="Shape 53"/>
          <p:cNvSpPr/>
          <p:nvPr/>
        </p:nvSpPr>
        <p:spPr>
          <a:xfrm>
            <a:off x="6500500" y="4500814"/>
            <a:ext cx="265404" cy="265404"/>
          </a:xfrm>
          <a:custGeom>
            <a:avLst/>
            <a:gdLst/>
            <a:ahLst/>
            <a:cxnLst/>
            <a:rect l="l" t="t" r="r" b="b"/>
            <a:pathLst>
              <a:path w="265404" h="265404">
                <a:moveTo>
                  <a:pt x="132702" y="0"/>
                </a:moveTo>
                <a:lnTo>
                  <a:pt x="132702" y="0"/>
                </a:lnTo>
                <a:cubicBezTo>
                  <a:pt x="205991" y="0"/>
                  <a:pt x="265404" y="59413"/>
                  <a:pt x="265404" y="132702"/>
                </a:cubicBezTo>
                <a:lnTo>
                  <a:pt x="265404" y="132702"/>
                </a:lnTo>
                <a:cubicBezTo>
                  <a:pt x="265404" y="205991"/>
                  <a:pt x="205991" y="265404"/>
                  <a:pt x="132702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57" name="Text 54"/>
          <p:cNvSpPr/>
          <p:nvPr/>
        </p:nvSpPr>
        <p:spPr>
          <a:xfrm>
            <a:off x="6599421" y="4533989"/>
            <a:ext cx="132702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6865430" y="4484226"/>
            <a:ext cx="3400490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6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Environmental Impact Assessment</a:t>
            </a:r>
            <a:endParaRPr lang="en-US" sz="1600" dirty="0"/>
          </a:p>
        </p:txBody>
      </p:sp>
      <p:sp>
        <p:nvSpPr>
          <p:cNvPr id="59" name="Text 56"/>
          <p:cNvSpPr/>
          <p:nvPr/>
        </p:nvSpPr>
        <p:spPr>
          <a:xfrm>
            <a:off x="6865430" y="4749630"/>
            <a:ext cx="3392196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 carbon footprint analysis and emissions tracking.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6165980" y="5457374"/>
            <a:ext cx="5695129" cy="702215"/>
          </a:xfrm>
          <a:custGeom>
            <a:avLst/>
            <a:gdLst/>
            <a:ahLst/>
            <a:cxnLst/>
            <a:rect l="l" t="t" r="r" b="b"/>
            <a:pathLst>
              <a:path w="5695129" h="702215">
                <a:moveTo>
                  <a:pt x="99525" y="0"/>
                </a:moveTo>
                <a:lnTo>
                  <a:pt x="5595604" y="0"/>
                </a:lnTo>
                <a:cubicBezTo>
                  <a:pt x="5650570" y="0"/>
                  <a:pt x="5695129" y="44559"/>
                  <a:pt x="5695129" y="99525"/>
                </a:cubicBezTo>
                <a:lnTo>
                  <a:pt x="5695129" y="602690"/>
                </a:lnTo>
                <a:cubicBezTo>
                  <a:pt x="5695129" y="657656"/>
                  <a:pt x="5650570" y="702215"/>
                  <a:pt x="5595604" y="702215"/>
                </a:cubicBezTo>
                <a:lnTo>
                  <a:pt x="99525" y="702215"/>
                </a:lnTo>
                <a:cubicBezTo>
                  <a:pt x="44559" y="702215"/>
                  <a:pt x="0" y="657656"/>
                  <a:pt x="0" y="602690"/>
                </a:cubicBezTo>
                <a:lnTo>
                  <a:pt x="0" y="99525"/>
                </a:lnTo>
                <a:cubicBezTo>
                  <a:pt x="0" y="44596"/>
                  <a:pt x="44596" y="0"/>
                  <a:pt x="99525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30000"/>
                </a:srgbClr>
              </a:gs>
              <a:gs pos="100000">
                <a:srgbClr val="38B2AC">
                  <a:alpha val="30000"/>
                </a:srgbClr>
              </a:gs>
            </a:gsLst>
            <a:lin ang="0" scaled="1"/>
          </a:gradFill>
          <a:ln w="8467">
            <a:solidFill>
              <a:srgbClr val="00D4AA">
                <a:alpha val="50196"/>
              </a:srgbClr>
            </a:solidFill>
            <a:prstDash val="solid"/>
          </a:ln>
        </p:spPr>
      </p:sp>
      <p:sp>
        <p:nvSpPr>
          <p:cNvPr id="61" name="Shape 58"/>
          <p:cNvSpPr/>
          <p:nvPr/>
        </p:nvSpPr>
        <p:spPr>
          <a:xfrm>
            <a:off x="7771018" y="5708958"/>
            <a:ext cx="199053" cy="199053"/>
          </a:xfrm>
          <a:custGeom>
            <a:avLst/>
            <a:gdLst/>
            <a:ahLst/>
            <a:cxnLst/>
            <a:rect l="l" t="t" r="r" b="b"/>
            <a:pathLst>
              <a:path w="199053" h="199053">
                <a:moveTo>
                  <a:pt x="18661" y="24882"/>
                </a:moveTo>
                <a:cubicBezTo>
                  <a:pt x="8359" y="24882"/>
                  <a:pt x="0" y="33240"/>
                  <a:pt x="0" y="43543"/>
                </a:cubicBezTo>
                <a:cubicBezTo>
                  <a:pt x="0" y="49413"/>
                  <a:pt x="2760" y="54934"/>
                  <a:pt x="7464" y="58472"/>
                </a:cubicBezTo>
                <a:lnTo>
                  <a:pt x="88330" y="119121"/>
                </a:lnTo>
                <a:cubicBezTo>
                  <a:pt x="94978" y="124097"/>
                  <a:pt x="104075" y="124097"/>
                  <a:pt x="110723" y="119121"/>
                </a:cubicBezTo>
                <a:lnTo>
                  <a:pt x="191589" y="58472"/>
                </a:lnTo>
                <a:cubicBezTo>
                  <a:pt x="196293" y="54934"/>
                  <a:pt x="199053" y="49413"/>
                  <a:pt x="199053" y="43543"/>
                </a:cubicBezTo>
                <a:cubicBezTo>
                  <a:pt x="199053" y="33240"/>
                  <a:pt x="190694" y="24882"/>
                  <a:pt x="180392" y="24882"/>
                </a:cubicBezTo>
                <a:lnTo>
                  <a:pt x="18661" y="24882"/>
                </a:lnTo>
                <a:close/>
                <a:moveTo>
                  <a:pt x="0" y="76200"/>
                </a:moveTo>
                <a:lnTo>
                  <a:pt x="0" y="149290"/>
                </a:lnTo>
                <a:cubicBezTo>
                  <a:pt x="0" y="163014"/>
                  <a:pt x="11158" y="174171"/>
                  <a:pt x="24882" y="174171"/>
                </a:cubicBezTo>
                <a:lnTo>
                  <a:pt x="174171" y="174171"/>
                </a:lnTo>
                <a:cubicBezTo>
                  <a:pt x="187895" y="174171"/>
                  <a:pt x="199053" y="163014"/>
                  <a:pt x="199053" y="149290"/>
                </a:cubicBezTo>
                <a:lnTo>
                  <a:pt x="199053" y="76200"/>
                </a:lnTo>
                <a:lnTo>
                  <a:pt x="121920" y="134050"/>
                </a:lnTo>
                <a:cubicBezTo>
                  <a:pt x="108663" y="144002"/>
                  <a:pt x="90390" y="144002"/>
                  <a:pt x="77133" y="134050"/>
                </a:cubicBezTo>
                <a:lnTo>
                  <a:pt x="0" y="76200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2" name="Text 59"/>
          <p:cNvSpPr/>
          <p:nvPr/>
        </p:nvSpPr>
        <p:spPr>
          <a:xfrm>
            <a:off x="8127655" y="5592843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Submit solution on LMS &amp; invite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8127655" y="5791897"/>
            <a:ext cx="2231053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'energhx' to GitHub repository</a:t>
            </a:r>
            <a:endParaRPr lang="en-US" sz="1600" dirty="0"/>
          </a:p>
        </p:txBody>
      </p:sp>
      <p:sp>
        <p:nvSpPr>
          <p:cNvPr id="64" name="Text 61"/>
          <p:cNvSpPr/>
          <p:nvPr/>
        </p:nvSpPr>
        <p:spPr>
          <a:xfrm>
            <a:off x="294433" y="6295053"/>
            <a:ext cx="11603135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6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7:</a:t>
            </a:r>
            <a:pPr algn="ctr">
              <a:lnSpc>
                <a:spcPct val="130000"/>
              </a:lnSpc>
            </a:pPr>
            <a:r>
              <a:rPr lang="en-US" sz="117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Omojola Olusegun David • Oyewole Emmanuel Abiodun • Adebayo Temitope John • Aloku Josiah Adeboye • Yusuf Waliu Ayomide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STRUCTURE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336675"/>
            <a:ext cx="5635625" cy="1606550"/>
          </a:xfrm>
          <a:custGeom>
            <a:avLst/>
            <a:gdLst/>
            <a:ahLst/>
            <a:cxnLst/>
            <a:rect l="l" t="t" r="r" b="b"/>
            <a:pathLst>
              <a:path w="5635625" h="1606550">
                <a:moveTo>
                  <a:pt x="114306" y="0"/>
                </a:moveTo>
                <a:lnTo>
                  <a:pt x="5521319" y="0"/>
                </a:lnTo>
                <a:cubicBezTo>
                  <a:pt x="5584448" y="0"/>
                  <a:pt x="5635625" y="51177"/>
                  <a:pt x="5635625" y="114306"/>
                </a:cubicBezTo>
                <a:lnTo>
                  <a:pt x="5635625" y="1492244"/>
                </a:lnTo>
                <a:cubicBezTo>
                  <a:pt x="5635625" y="1555373"/>
                  <a:pt x="5584448" y="1606550"/>
                  <a:pt x="55213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7850" y="1530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96020" y="1606550"/>
            <a:ext cx="33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87450" y="1530350"/>
            <a:ext cx="440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Background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7450" y="1873250"/>
            <a:ext cx="43815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AD-HTC integration objectives and sustainable energy motivation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3101975"/>
            <a:ext cx="5635625" cy="1606550"/>
          </a:xfrm>
          <a:custGeom>
            <a:avLst/>
            <a:gdLst/>
            <a:ahLst/>
            <a:cxnLst/>
            <a:rect l="l" t="t" r="r" b="b"/>
            <a:pathLst>
              <a:path w="5635625" h="1606550">
                <a:moveTo>
                  <a:pt x="114306" y="0"/>
                </a:moveTo>
                <a:lnTo>
                  <a:pt x="5521319" y="0"/>
                </a:lnTo>
                <a:cubicBezTo>
                  <a:pt x="5584448" y="0"/>
                  <a:pt x="5635625" y="51177"/>
                  <a:pt x="5635625" y="114306"/>
                </a:cubicBezTo>
                <a:lnTo>
                  <a:pt x="5635625" y="1492244"/>
                </a:lnTo>
                <a:cubicBezTo>
                  <a:pt x="5635625" y="1555373"/>
                  <a:pt x="5584448" y="1606550"/>
                  <a:pt x="55213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77850" y="3295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73993" y="33718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87450" y="3295650"/>
            <a:ext cx="3848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87450" y="3638550"/>
            <a:ext cx="3829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cycle configuration and component integration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175" y="4867276"/>
            <a:ext cx="5635625" cy="1606550"/>
          </a:xfrm>
          <a:custGeom>
            <a:avLst/>
            <a:gdLst/>
            <a:ahLst/>
            <a:cxnLst/>
            <a:rect l="l" t="t" r="r" b="b"/>
            <a:pathLst>
              <a:path w="5635625" h="1606550">
                <a:moveTo>
                  <a:pt x="114306" y="0"/>
                </a:moveTo>
                <a:lnTo>
                  <a:pt x="5521319" y="0"/>
                </a:lnTo>
                <a:cubicBezTo>
                  <a:pt x="5584448" y="0"/>
                  <a:pt x="5635625" y="51177"/>
                  <a:pt x="5635625" y="114306"/>
                </a:cubicBezTo>
                <a:lnTo>
                  <a:pt x="5635625" y="1492244"/>
                </a:lnTo>
                <a:cubicBezTo>
                  <a:pt x="5635625" y="1555373"/>
                  <a:pt x="5584448" y="1606550"/>
                  <a:pt x="55213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77850" y="5060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71116" y="51371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87450" y="5060950"/>
            <a:ext cx="4200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Thermodynamic Analysis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87450" y="5403850"/>
            <a:ext cx="41814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Brayton and Rankine cycle analysis with efficiency calculations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75375" y="1336675"/>
            <a:ext cx="5635625" cy="1606550"/>
          </a:xfrm>
          <a:custGeom>
            <a:avLst/>
            <a:gdLst/>
            <a:ahLst/>
            <a:cxnLst/>
            <a:rect l="l" t="t" r="r" b="b"/>
            <a:pathLst>
              <a:path w="5635625" h="1606550">
                <a:moveTo>
                  <a:pt x="114306" y="0"/>
                </a:moveTo>
                <a:lnTo>
                  <a:pt x="5521319" y="0"/>
                </a:lnTo>
                <a:cubicBezTo>
                  <a:pt x="5584448" y="0"/>
                  <a:pt x="5635625" y="51177"/>
                  <a:pt x="5635625" y="114306"/>
                </a:cubicBezTo>
                <a:lnTo>
                  <a:pt x="5635625" y="1492244"/>
                </a:lnTo>
                <a:cubicBezTo>
                  <a:pt x="5635625" y="1555373"/>
                  <a:pt x="5584448" y="1606550"/>
                  <a:pt x="55213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69050" y="1530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465391" y="16065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78650" y="1530350"/>
            <a:ext cx="4038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Software Implementation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78650" y="1873250"/>
            <a:ext cx="4019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architecture with Python backend and JS frontend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5375" y="3101975"/>
            <a:ext cx="5635625" cy="1606550"/>
          </a:xfrm>
          <a:custGeom>
            <a:avLst/>
            <a:gdLst/>
            <a:ahLst/>
            <a:cxnLst/>
            <a:rect l="l" t="t" r="r" b="b"/>
            <a:pathLst>
              <a:path w="5635625" h="1606550">
                <a:moveTo>
                  <a:pt x="114306" y="0"/>
                </a:moveTo>
                <a:lnTo>
                  <a:pt x="5521319" y="0"/>
                </a:lnTo>
                <a:cubicBezTo>
                  <a:pt x="5584448" y="0"/>
                  <a:pt x="5635625" y="51177"/>
                  <a:pt x="5635625" y="114306"/>
                </a:cubicBezTo>
                <a:lnTo>
                  <a:pt x="5635625" y="1492244"/>
                </a:lnTo>
                <a:cubicBezTo>
                  <a:pt x="5635625" y="1555373"/>
                  <a:pt x="5584448" y="1606550"/>
                  <a:pt x="55213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69050" y="3295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461919" y="337185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78650" y="3295650"/>
            <a:ext cx="395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UI/UX Integration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78650" y="3638550"/>
            <a:ext cx="39338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parameter controls and visualization dashboard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5375" y="4867276"/>
            <a:ext cx="5635625" cy="1606550"/>
          </a:xfrm>
          <a:custGeom>
            <a:avLst/>
            <a:gdLst/>
            <a:ahLst/>
            <a:cxnLst/>
            <a:rect l="l" t="t" r="r" b="b"/>
            <a:pathLst>
              <a:path w="5635625" h="1606550">
                <a:moveTo>
                  <a:pt x="114306" y="0"/>
                </a:moveTo>
                <a:lnTo>
                  <a:pt x="5521319" y="0"/>
                </a:lnTo>
                <a:cubicBezTo>
                  <a:pt x="5584448" y="0"/>
                  <a:pt x="5635625" y="51177"/>
                  <a:pt x="5635625" y="114306"/>
                </a:cubicBezTo>
                <a:lnTo>
                  <a:pt x="5635625" y="1492244"/>
                </a:lnTo>
                <a:cubicBezTo>
                  <a:pt x="5635625" y="1555373"/>
                  <a:pt x="5584448" y="1606550"/>
                  <a:pt x="5521319" y="1606550"/>
                </a:cubicBezTo>
                <a:lnTo>
                  <a:pt x="114306" y="1606550"/>
                </a:lnTo>
                <a:cubicBezTo>
                  <a:pt x="51177" y="1606550"/>
                  <a:pt x="0" y="1555373"/>
                  <a:pt x="0" y="1492244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69050" y="50609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460431" y="513715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78650" y="5060950"/>
            <a:ext cx="3800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Results &amp; Conclusions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78650" y="5403850"/>
            <a:ext cx="37814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Scenario analysis, performance metrics, and future work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Background &amp; Objectives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6788150" cy="2435225"/>
          </a:xfrm>
          <a:custGeom>
            <a:avLst/>
            <a:gdLst/>
            <a:ahLst/>
            <a:cxnLst/>
            <a:rect l="l" t="t" r="r" b="b"/>
            <a:pathLst>
              <a:path w="6788150" h="2435225">
                <a:moveTo>
                  <a:pt x="114309" y="0"/>
                </a:moveTo>
                <a:lnTo>
                  <a:pt x="6673841" y="0"/>
                </a:lnTo>
                <a:cubicBezTo>
                  <a:pt x="6736972" y="0"/>
                  <a:pt x="6788150" y="51178"/>
                  <a:pt x="6788150" y="114309"/>
                </a:cubicBezTo>
                <a:lnTo>
                  <a:pt x="6788150" y="2320916"/>
                </a:lnTo>
                <a:cubicBezTo>
                  <a:pt x="6788150" y="2384047"/>
                  <a:pt x="6736972" y="2435225"/>
                  <a:pt x="6673841" y="2435225"/>
                </a:cubicBezTo>
                <a:lnTo>
                  <a:pt x="114309" y="2435225"/>
                </a:lnTo>
                <a:cubicBezTo>
                  <a:pt x="51178" y="2435225"/>
                  <a:pt x="0" y="2384047"/>
                  <a:pt x="0" y="232091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7850" y="137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85006" y="148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7821" y="2244"/>
                </a:moveTo>
                <a:cubicBezTo>
                  <a:pt x="159964" y="201"/>
                  <a:pt x="163078" y="-536"/>
                  <a:pt x="165958" y="402"/>
                </a:cubicBezTo>
                <a:cubicBezTo>
                  <a:pt x="169240" y="1507"/>
                  <a:pt x="171450" y="4588"/>
                  <a:pt x="171450" y="8037"/>
                </a:cubicBezTo>
                <a:lnTo>
                  <a:pt x="171450" y="70623"/>
                </a:lnTo>
                <a:cubicBezTo>
                  <a:pt x="171450" y="114557"/>
                  <a:pt x="135251" y="150019"/>
                  <a:pt x="91485" y="150019"/>
                </a:cubicBezTo>
                <a:cubicBezTo>
                  <a:pt x="65700" y="150019"/>
                  <a:pt x="43465" y="133443"/>
                  <a:pt x="35395" y="110270"/>
                </a:cubicBezTo>
                <a:cubicBezTo>
                  <a:pt x="23541" y="120584"/>
                  <a:pt x="16073" y="135754"/>
                  <a:pt x="16073" y="152698"/>
                </a:cubicBezTo>
                <a:cubicBezTo>
                  <a:pt x="16073" y="157151"/>
                  <a:pt x="12490" y="160734"/>
                  <a:pt x="8037" y="160734"/>
                </a:cubicBezTo>
                <a:cubicBezTo>
                  <a:pt x="3583" y="160734"/>
                  <a:pt x="0" y="157151"/>
                  <a:pt x="0" y="152698"/>
                </a:cubicBezTo>
                <a:cubicBezTo>
                  <a:pt x="0" y="127616"/>
                  <a:pt x="12792" y="105515"/>
                  <a:pt x="32180" y="92523"/>
                </a:cubicBezTo>
                <a:cubicBezTo>
                  <a:pt x="44001" y="84620"/>
                  <a:pt x="58099" y="80367"/>
                  <a:pt x="72330" y="80367"/>
                </a:cubicBezTo>
                <a:lnTo>
                  <a:pt x="99120" y="80367"/>
                </a:lnTo>
                <a:cubicBezTo>
                  <a:pt x="103573" y="80367"/>
                  <a:pt x="107156" y="76784"/>
                  <a:pt x="107156" y="72330"/>
                </a:cubicBezTo>
                <a:cubicBezTo>
                  <a:pt x="107156" y="67877"/>
                  <a:pt x="103573" y="64294"/>
                  <a:pt x="99120" y="64294"/>
                </a:cubicBezTo>
                <a:lnTo>
                  <a:pt x="72330" y="64294"/>
                </a:lnTo>
                <a:cubicBezTo>
                  <a:pt x="59036" y="64294"/>
                  <a:pt x="46446" y="67241"/>
                  <a:pt x="35161" y="72498"/>
                </a:cubicBezTo>
                <a:cubicBezTo>
                  <a:pt x="42963" y="49057"/>
                  <a:pt x="65030" y="32147"/>
                  <a:pt x="91083" y="32147"/>
                </a:cubicBezTo>
                <a:cubicBezTo>
                  <a:pt x="113318" y="32147"/>
                  <a:pt x="129860" y="24746"/>
                  <a:pt x="140877" y="17413"/>
                </a:cubicBezTo>
                <a:cubicBezTo>
                  <a:pt x="147306" y="13127"/>
                  <a:pt x="152765" y="8003"/>
                  <a:pt x="157855" y="2244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7" name="Text 5"/>
          <p:cNvSpPr/>
          <p:nvPr/>
        </p:nvSpPr>
        <p:spPr>
          <a:xfrm>
            <a:off x="1073150" y="1435101"/>
            <a:ext cx="2324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Biomass Energy Utilization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7850" y="1873251"/>
            <a:ext cx="647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Anaerobic Digestion (AD) produces biogas from organic waste materials, providing a renewable energy source. Hydrothermal Carbonization (HTC) enhances fuel properties, improving combustion efficiency and energy density.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733676"/>
            <a:ext cx="3140075" cy="692150"/>
          </a:xfrm>
          <a:custGeom>
            <a:avLst/>
            <a:gdLst/>
            <a:ahLst/>
            <a:cxnLst/>
            <a:rect l="l" t="t" r="r" b="b"/>
            <a:pathLst>
              <a:path w="3140075" h="692150">
                <a:moveTo>
                  <a:pt x="76199" y="0"/>
                </a:moveTo>
                <a:lnTo>
                  <a:pt x="3063876" y="0"/>
                </a:lnTo>
                <a:cubicBezTo>
                  <a:pt x="3105960" y="0"/>
                  <a:pt x="3140075" y="34115"/>
                  <a:pt x="3140075" y="76199"/>
                </a:cubicBezTo>
                <a:lnTo>
                  <a:pt x="3140075" y="615951"/>
                </a:lnTo>
                <a:cubicBezTo>
                  <a:pt x="3140075" y="658035"/>
                  <a:pt x="3105960" y="692150"/>
                  <a:pt x="3063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98500" y="2851150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Process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8500" y="3079750"/>
            <a:ext cx="2981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 production from biomass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39766" y="2733676"/>
            <a:ext cx="3140075" cy="692150"/>
          </a:xfrm>
          <a:custGeom>
            <a:avLst/>
            <a:gdLst/>
            <a:ahLst/>
            <a:cxnLst/>
            <a:rect l="l" t="t" r="r" b="b"/>
            <a:pathLst>
              <a:path w="3140075" h="692150">
                <a:moveTo>
                  <a:pt x="76199" y="0"/>
                </a:moveTo>
                <a:lnTo>
                  <a:pt x="3063876" y="0"/>
                </a:lnTo>
                <a:cubicBezTo>
                  <a:pt x="3105960" y="0"/>
                  <a:pt x="3140075" y="34115"/>
                  <a:pt x="3140075" y="76199"/>
                </a:cubicBezTo>
                <a:lnTo>
                  <a:pt x="3140075" y="615951"/>
                </a:lnTo>
                <a:cubicBezTo>
                  <a:pt x="3140075" y="658035"/>
                  <a:pt x="3105960" y="692150"/>
                  <a:pt x="3063876" y="692150"/>
                </a:cubicBezTo>
                <a:lnTo>
                  <a:pt x="76199" y="692150"/>
                </a:lnTo>
                <a:cubicBezTo>
                  <a:pt x="34115" y="692150"/>
                  <a:pt x="0" y="658035"/>
                  <a:pt x="0" y="615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57241" y="2851150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HTC Process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957241" y="3079750"/>
            <a:ext cx="2981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Fuel property enhancement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175" y="3781426"/>
            <a:ext cx="6788150" cy="2101850"/>
          </a:xfrm>
          <a:custGeom>
            <a:avLst/>
            <a:gdLst/>
            <a:ahLst/>
            <a:cxnLst/>
            <a:rect l="l" t="t" r="r" b="b"/>
            <a:pathLst>
              <a:path w="6788150" h="2101850">
                <a:moveTo>
                  <a:pt x="114299" y="0"/>
                </a:moveTo>
                <a:lnTo>
                  <a:pt x="6673851" y="0"/>
                </a:lnTo>
                <a:cubicBezTo>
                  <a:pt x="6736977" y="0"/>
                  <a:pt x="6788150" y="51173"/>
                  <a:pt x="6788150" y="114299"/>
                </a:cubicBezTo>
                <a:lnTo>
                  <a:pt x="6788150" y="1987551"/>
                </a:lnTo>
                <a:cubicBezTo>
                  <a:pt x="6788150" y="2050677"/>
                  <a:pt x="6736977" y="2101850"/>
                  <a:pt x="6673851" y="2101850"/>
                </a:cubicBezTo>
                <a:lnTo>
                  <a:pt x="114299" y="2101850"/>
                </a:lnTo>
                <a:cubicBezTo>
                  <a:pt x="51173" y="2101850"/>
                  <a:pt x="0" y="2050677"/>
                  <a:pt x="0" y="1987551"/>
                </a:cubicBezTo>
                <a:lnTo>
                  <a:pt x="0" y="114299"/>
                </a:lnTo>
                <a:cubicBezTo>
                  <a:pt x="0" y="51215"/>
                  <a:pt x="51215" y="0"/>
                  <a:pt x="11429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7850" y="3975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85006" y="40798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8" name="Text 16"/>
          <p:cNvSpPr/>
          <p:nvPr/>
        </p:nvSpPr>
        <p:spPr>
          <a:xfrm>
            <a:off x="1073150" y="4032250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7850" y="4489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70917" y="4508500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20750" y="447040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combined cycle system integrating Brayton and Rankine cycles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7850" y="48133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58118" y="4832352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20750" y="4794252"/>
            <a:ext cx="401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 interactive simulation platform with modern UI/UX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7850" y="51371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56431" y="5156202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0750" y="5118102"/>
            <a:ext cx="3990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 parameter input with state properties visualization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7850" y="54610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58217" y="5480052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20750" y="5441952"/>
            <a:ext cx="3800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Visualize h-s and T-Ḣ charts for thermodynamic analysis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33555" y="1184275"/>
            <a:ext cx="4473575" cy="3692525"/>
          </a:xfrm>
          <a:custGeom>
            <a:avLst/>
            <a:gdLst/>
            <a:ahLst/>
            <a:cxnLst/>
            <a:rect l="l" t="t" r="r" b="b"/>
            <a:pathLst>
              <a:path w="4473575" h="3692525">
                <a:moveTo>
                  <a:pt x="114284" y="0"/>
                </a:moveTo>
                <a:lnTo>
                  <a:pt x="4359291" y="0"/>
                </a:lnTo>
                <a:cubicBezTo>
                  <a:pt x="4422408" y="0"/>
                  <a:pt x="4473575" y="51167"/>
                  <a:pt x="4473575" y="114284"/>
                </a:cubicBezTo>
                <a:lnTo>
                  <a:pt x="4473575" y="3578241"/>
                </a:lnTo>
                <a:cubicBezTo>
                  <a:pt x="4473575" y="3641358"/>
                  <a:pt x="4422408" y="3692525"/>
                  <a:pt x="4359291" y="3692525"/>
                </a:cubicBezTo>
                <a:lnTo>
                  <a:pt x="114284" y="3692525"/>
                </a:lnTo>
                <a:cubicBezTo>
                  <a:pt x="51167" y="3692525"/>
                  <a:pt x="0" y="3641358"/>
                  <a:pt x="0" y="3578241"/>
                </a:cubicBezTo>
                <a:lnTo>
                  <a:pt x="0" y="114284"/>
                </a:lnTo>
                <a:cubicBezTo>
                  <a:pt x="0" y="51167"/>
                  <a:pt x="51167" y="0"/>
                  <a:pt x="11428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20000"/>
                </a:srgbClr>
              </a:gs>
              <a:gs pos="100000">
                <a:srgbClr val="38B2AC">
                  <a:alpha val="10000"/>
                </a:srgbClr>
              </a:gs>
            </a:gsLst>
            <a:lin ang="2700000" scaled="1"/>
          </a:gra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9342041" y="1546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5999" y="53578"/>
                </a:moveTo>
                <a:cubicBezTo>
                  <a:pt x="177254" y="-17859"/>
                  <a:pt x="280392" y="-17859"/>
                  <a:pt x="321647" y="53578"/>
                </a:cubicBezTo>
                <a:lnTo>
                  <a:pt x="354955" y="111264"/>
                </a:lnTo>
                <a:lnTo>
                  <a:pt x="379690" y="96976"/>
                </a:lnTo>
                <a:cubicBezTo>
                  <a:pt x="387191" y="92601"/>
                  <a:pt x="396567" y="93226"/>
                  <a:pt x="403443" y="98494"/>
                </a:cubicBezTo>
                <a:cubicBezTo>
                  <a:pt x="410319" y="103763"/>
                  <a:pt x="413355" y="112693"/>
                  <a:pt x="411123" y="121087"/>
                </a:cubicBezTo>
                <a:lnTo>
                  <a:pt x="390138" y="199132"/>
                </a:lnTo>
                <a:cubicBezTo>
                  <a:pt x="387102" y="210562"/>
                  <a:pt x="375315" y="217349"/>
                  <a:pt x="363885" y="214313"/>
                </a:cubicBezTo>
                <a:lnTo>
                  <a:pt x="285839" y="193417"/>
                </a:lnTo>
                <a:cubicBezTo>
                  <a:pt x="277445" y="191185"/>
                  <a:pt x="271284" y="184130"/>
                  <a:pt x="270123" y="175558"/>
                </a:cubicBezTo>
                <a:cubicBezTo>
                  <a:pt x="268962" y="166985"/>
                  <a:pt x="273159" y="158502"/>
                  <a:pt x="280660" y="154216"/>
                </a:cubicBezTo>
                <a:lnTo>
                  <a:pt x="305395" y="139928"/>
                </a:lnTo>
                <a:lnTo>
                  <a:pt x="272088" y="82242"/>
                </a:lnTo>
                <a:cubicBezTo>
                  <a:pt x="252799" y="48935"/>
                  <a:pt x="204758" y="48935"/>
                  <a:pt x="185470" y="82242"/>
                </a:cubicBezTo>
                <a:lnTo>
                  <a:pt x="180737" y="90368"/>
                </a:lnTo>
                <a:cubicBezTo>
                  <a:pt x="172879" y="104031"/>
                  <a:pt x="155377" y="108674"/>
                  <a:pt x="141714" y="100816"/>
                </a:cubicBezTo>
                <a:cubicBezTo>
                  <a:pt x="128052" y="92958"/>
                  <a:pt x="123408" y="75456"/>
                  <a:pt x="131266" y="61704"/>
                </a:cubicBezTo>
                <a:lnTo>
                  <a:pt x="135999" y="53578"/>
                </a:lnTo>
                <a:close/>
                <a:moveTo>
                  <a:pt x="401568" y="249228"/>
                </a:moveTo>
                <a:cubicBezTo>
                  <a:pt x="415230" y="241369"/>
                  <a:pt x="432733" y="246013"/>
                  <a:pt x="440591" y="259675"/>
                </a:cubicBezTo>
                <a:lnTo>
                  <a:pt x="445324" y="267801"/>
                </a:lnTo>
                <a:cubicBezTo>
                  <a:pt x="486579" y="339239"/>
                  <a:pt x="435054" y="428536"/>
                  <a:pt x="352544" y="428536"/>
                </a:cubicBezTo>
                <a:lnTo>
                  <a:pt x="285929" y="428536"/>
                </a:lnTo>
                <a:lnTo>
                  <a:pt x="285929" y="457111"/>
                </a:lnTo>
                <a:cubicBezTo>
                  <a:pt x="285929" y="465773"/>
                  <a:pt x="280749" y="473631"/>
                  <a:pt x="272713" y="476935"/>
                </a:cubicBezTo>
                <a:cubicBezTo>
                  <a:pt x="264676" y="480239"/>
                  <a:pt x="255478" y="478453"/>
                  <a:pt x="249317" y="472291"/>
                </a:cubicBezTo>
                <a:lnTo>
                  <a:pt x="192167" y="415141"/>
                </a:lnTo>
                <a:cubicBezTo>
                  <a:pt x="183773" y="406747"/>
                  <a:pt x="183773" y="393174"/>
                  <a:pt x="192167" y="384870"/>
                </a:cubicBezTo>
                <a:lnTo>
                  <a:pt x="249317" y="327720"/>
                </a:lnTo>
                <a:cubicBezTo>
                  <a:pt x="255478" y="321558"/>
                  <a:pt x="264676" y="319772"/>
                  <a:pt x="272713" y="323076"/>
                </a:cubicBezTo>
                <a:cubicBezTo>
                  <a:pt x="280749" y="326380"/>
                  <a:pt x="285929" y="334238"/>
                  <a:pt x="285929" y="342900"/>
                </a:cubicBezTo>
                <a:lnTo>
                  <a:pt x="285929" y="371475"/>
                </a:lnTo>
                <a:lnTo>
                  <a:pt x="352544" y="371475"/>
                </a:lnTo>
                <a:cubicBezTo>
                  <a:pt x="391031" y="371475"/>
                  <a:pt x="415141" y="329773"/>
                  <a:pt x="395853" y="296466"/>
                </a:cubicBezTo>
                <a:lnTo>
                  <a:pt x="391120" y="288340"/>
                </a:lnTo>
                <a:cubicBezTo>
                  <a:pt x="383262" y="274677"/>
                  <a:pt x="387906" y="257175"/>
                  <a:pt x="401568" y="249317"/>
                </a:cubicBezTo>
                <a:close/>
                <a:moveTo>
                  <a:pt x="45541" y="210205"/>
                </a:moveTo>
                <a:lnTo>
                  <a:pt x="20806" y="195917"/>
                </a:lnTo>
                <a:cubicBezTo>
                  <a:pt x="13305" y="191542"/>
                  <a:pt x="9108" y="183148"/>
                  <a:pt x="10269" y="174575"/>
                </a:cubicBezTo>
                <a:cubicBezTo>
                  <a:pt x="11430" y="166003"/>
                  <a:pt x="17591" y="158948"/>
                  <a:pt x="25985" y="156716"/>
                </a:cubicBezTo>
                <a:lnTo>
                  <a:pt x="104031" y="135731"/>
                </a:lnTo>
                <a:cubicBezTo>
                  <a:pt x="115461" y="132695"/>
                  <a:pt x="127248" y="139482"/>
                  <a:pt x="130284" y="150912"/>
                </a:cubicBezTo>
                <a:lnTo>
                  <a:pt x="151180" y="228957"/>
                </a:lnTo>
                <a:cubicBezTo>
                  <a:pt x="153412" y="237351"/>
                  <a:pt x="150376" y="246191"/>
                  <a:pt x="143500" y="251549"/>
                </a:cubicBezTo>
                <a:cubicBezTo>
                  <a:pt x="136624" y="256907"/>
                  <a:pt x="127248" y="257443"/>
                  <a:pt x="119747" y="253067"/>
                </a:cubicBezTo>
                <a:lnTo>
                  <a:pt x="95012" y="238780"/>
                </a:lnTo>
                <a:lnTo>
                  <a:pt x="61704" y="296466"/>
                </a:lnTo>
                <a:cubicBezTo>
                  <a:pt x="42416" y="329773"/>
                  <a:pt x="66526" y="371475"/>
                  <a:pt x="105013" y="371475"/>
                </a:cubicBezTo>
                <a:lnTo>
                  <a:pt x="114479" y="371475"/>
                </a:lnTo>
                <a:cubicBezTo>
                  <a:pt x="130284" y="371475"/>
                  <a:pt x="143054" y="384244"/>
                  <a:pt x="143054" y="400050"/>
                </a:cubicBezTo>
                <a:cubicBezTo>
                  <a:pt x="143054" y="415856"/>
                  <a:pt x="130284" y="428625"/>
                  <a:pt x="114479" y="428625"/>
                </a:cubicBezTo>
                <a:lnTo>
                  <a:pt x="105013" y="428625"/>
                </a:lnTo>
                <a:cubicBezTo>
                  <a:pt x="22592" y="428625"/>
                  <a:pt x="-28932" y="339328"/>
                  <a:pt x="12323" y="267891"/>
                </a:cubicBezTo>
                <a:lnTo>
                  <a:pt x="45541" y="210205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3" name="Text 31"/>
          <p:cNvSpPr/>
          <p:nvPr/>
        </p:nvSpPr>
        <p:spPr>
          <a:xfrm>
            <a:off x="7470081" y="2155825"/>
            <a:ext cx="420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Sustainable Energy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489131" y="2536825"/>
            <a:ext cx="4162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Circular economy approach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527231" y="2917825"/>
            <a:ext cx="4086225" cy="457200"/>
          </a:xfrm>
          <a:custGeom>
            <a:avLst/>
            <a:gdLst/>
            <a:ahLst/>
            <a:cxnLst/>
            <a:rect l="l" t="t" r="r" b="b"/>
            <a:pathLst>
              <a:path w="4086225" h="457200">
                <a:moveTo>
                  <a:pt x="76202" y="0"/>
                </a:moveTo>
                <a:lnTo>
                  <a:pt x="4010023" y="0"/>
                </a:lnTo>
                <a:cubicBezTo>
                  <a:pt x="4052108" y="0"/>
                  <a:pt x="4086225" y="34117"/>
                  <a:pt x="4086225" y="76202"/>
                </a:cubicBezTo>
                <a:lnTo>
                  <a:pt x="4086225" y="380998"/>
                </a:lnTo>
                <a:cubicBezTo>
                  <a:pt x="4086225" y="423083"/>
                  <a:pt x="4052108" y="457200"/>
                  <a:pt x="4010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641531" y="3032125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Carbon Neutral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328302" y="3070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8" name="Shape 36"/>
          <p:cNvSpPr/>
          <p:nvPr/>
        </p:nvSpPr>
        <p:spPr>
          <a:xfrm>
            <a:off x="7527231" y="3489325"/>
            <a:ext cx="4086225" cy="457200"/>
          </a:xfrm>
          <a:custGeom>
            <a:avLst/>
            <a:gdLst/>
            <a:ahLst/>
            <a:cxnLst/>
            <a:rect l="l" t="t" r="r" b="b"/>
            <a:pathLst>
              <a:path w="4086225" h="457200">
                <a:moveTo>
                  <a:pt x="76202" y="0"/>
                </a:moveTo>
                <a:lnTo>
                  <a:pt x="4010023" y="0"/>
                </a:lnTo>
                <a:cubicBezTo>
                  <a:pt x="4052108" y="0"/>
                  <a:pt x="4086225" y="34117"/>
                  <a:pt x="4086225" y="76202"/>
                </a:cubicBezTo>
                <a:lnTo>
                  <a:pt x="4086225" y="380998"/>
                </a:lnTo>
                <a:cubicBezTo>
                  <a:pt x="4086225" y="423083"/>
                  <a:pt x="4052108" y="457200"/>
                  <a:pt x="4010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641531" y="3603625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Waste-to-Energy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328302" y="3641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1" name="Shape 39"/>
          <p:cNvSpPr/>
          <p:nvPr/>
        </p:nvSpPr>
        <p:spPr>
          <a:xfrm>
            <a:off x="7527231" y="4060825"/>
            <a:ext cx="4086225" cy="457200"/>
          </a:xfrm>
          <a:custGeom>
            <a:avLst/>
            <a:gdLst/>
            <a:ahLst/>
            <a:cxnLst/>
            <a:rect l="l" t="t" r="r" b="b"/>
            <a:pathLst>
              <a:path w="4086225" h="457200">
                <a:moveTo>
                  <a:pt x="76202" y="0"/>
                </a:moveTo>
                <a:lnTo>
                  <a:pt x="4010023" y="0"/>
                </a:lnTo>
                <a:cubicBezTo>
                  <a:pt x="4052108" y="0"/>
                  <a:pt x="4086225" y="34117"/>
                  <a:pt x="4086225" y="76202"/>
                </a:cubicBezTo>
                <a:lnTo>
                  <a:pt x="4086225" y="380998"/>
                </a:lnTo>
                <a:cubicBezTo>
                  <a:pt x="4086225" y="423083"/>
                  <a:pt x="4052108" y="457200"/>
                  <a:pt x="40100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7641531" y="4175125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Efficiency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328302" y="4213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4" name="Shape 42"/>
          <p:cNvSpPr/>
          <p:nvPr/>
        </p:nvSpPr>
        <p:spPr>
          <a:xfrm>
            <a:off x="7333555" y="5038726"/>
            <a:ext cx="4473575" cy="1435100"/>
          </a:xfrm>
          <a:custGeom>
            <a:avLst/>
            <a:gdLst/>
            <a:ahLst/>
            <a:cxnLst/>
            <a:rect l="l" t="t" r="r" b="b"/>
            <a:pathLst>
              <a:path w="4473575" h="1435100">
                <a:moveTo>
                  <a:pt x="114306" y="0"/>
                </a:moveTo>
                <a:lnTo>
                  <a:pt x="4359269" y="0"/>
                </a:lnTo>
                <a:cubicBezTo>
                  <a:pt x="4422399" y="0"/>
                  <a:pt x="4473575" y="51176"/>
                  <a:pt x="4473575" y="114306"/>
                </a:cubicBezTo>
                <a:lnTo>
                  <a:pt x="4473575" y="1320794"/>
                </a:lnTo>
                <a:cubicBezTo>
                  <a:pt x="4473575" y="1383924"/>
                  <a:pt x="4422399" y="1435100"/>
                  <a:pt x="4359269" y="1435100"/>
                </a:cubicBezTo>
                <a:lnTo>
                  <a:pt x="114306" y="1435100"/>
                </a:lnTo>
                <a:cubicBezTo>
                  <a:pt x="51176" y="1435100"/>
                  <a:pt x="0" y="1383924"/>
                  <a:pt x="0" y="13207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7489131" y="5232402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46" name="Text 44"/>
          <p:cNvSpPr/>
          <p:nvPr/>
        </p:nvSpPr>
        <p:spPr>
          <a:xfrm>
            <a:off x="7841556" y="5194302"/>
            <a:ext cx="120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Innovation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489131" y="5575302"/>
            <a:ext cx="423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First-of-its-kind integration of AD-HTC fuel enhancement with combined cycle power generation, supported by full-stack simulation software.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AD-HTC Fuel-Enhanced Gas Cycle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6921500" cy="5311775"/>
          </a:xfrm>
          <a:custGeom>
            <a:avLst/>
            <a:gdLst/>
            <a:ahLst/>
            <a:cxnLst/>
            <a:rect l="l" t="t" r="r" b="b"/>
            <a:pathLst>
              <a:path w="6921500" h="5311775">
                <a:moveTo>
                  <a:pt x="114309" y="0"/>
                </a:moveTo>
                <a:lnTo>
                  <a:pt x="6807191" y="0"/>
                </a:lnTo>
                <a:cubicBezTo>
                  <a:pt x="6870322" y="0"/>
                  <a:pt x="6921500" y="51178"/>
                  <a:pt x="6921500" y="114309"/>
                </a:cubicBezTo>
                <a:lnTo>
                  <a:pt x="6921500" y="5197466"/>
                </a:lnTo>
                <a:cubicBezTo>
                  <a:pt x="6921500" y="5260597"/>
                  <a:pt x="6870322" y="5311775"/>
                  <a:pt x="6807191" y="5311775"/>
                </a:cubicBezTo>
                <a:lnTo>
                  <a:pt x="114309" y="5311775"/>
                </a:lnTo>
                <a:cubicBezTo>
                  <a:pt x="51178" y="5311775"/>
                  <a:pt x="0" y="5260597"/>
                  <a:pt x="0" y="519746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1663" y="14160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815975" y="1377951"/>
            <a:ext cx="6391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Flow Diagram</a:t>
            </a:r>
            <a:endParaRPr lang="en-US" sz="1600" dirty="0"/>
          </a:p>
        </p:txBody>
      </p:sp>
      <p:pic>
        <p:nvPicPr>
          <p:cNvPr id="7" name="Image 0" descr="https://kimi-img.moonshot.cn/pub/slides/26-02-23-06:49:08-d6dofp7k67ec0fbgapq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7850" y="1797051"/>
            <a:ext cx="6534150" cy="4191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7464425" y="1184275"/>
            <a:ext cx="4340225" cy="1149350"/>
          </a:xfrm>
          <a:custGeom>
            <a:avLst/>
            <a:gdLst/>
            <a:ahLst/>
            <a:cxnLst/>
            <a:rect l="l" t="t" r="r" b="b"/>
            <a:pathLst>
              <a:path w="4340225" h="1149350">
                <a:moveTo>
                  <a:pt x="114303" y="0"/>
                </a:moveTo>
                <a:lnTo>
                  <a:pt x="4225922" y="0"/>
                </a:lnTo>
                <a:cubicBezTo>
                  <a:pt x="4289050" y="0"/>
                  <a:pt x="4340225" y="51175"/>
                  <a:pt x="4340225" y="114303"/>
                </a:cubicBezTo>
                <a:lnTo>
                  <a:pt x="4340225" y="1035047"/>
                </a:lnTo>
                <a:cubicBezTo>
                  <a:pt x="4340225" y="1098175"/>
                  <a:pt x="4289050" y="1149350"/>
                  <a:pt x="4225922" y="1149350"/>
                </a:cubicBezTo>
                <a:lnTo>
                  <a:pt x="114303" y="1149350"/>
                </a:lnTo>
                <a:cubicBezTo>
                  <a:pt x="51175" y="1149350"/>
                  <a:pt x="0" y="1098175"/>
                  <a:pt x="0" y="10350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0000" y="13398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705725" y="141605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85725" y="0"/>
                </a:moveTo>
                <a:lnTo>
                  <a:pt x="38100" y="0"/>
                </a:lnTo>
                <a:cubicBezTo>
                  <a:pt x="32831" y="0"/>
                  <a:pt x="28575" y="4256"/>
                  <a:pt x="28575" y="9525"/>
                </a:cubicBezTo>
                <a:cubicBezTo>
                  <a:pt x="28575" y="14794"/>
                  <a:pt x="32831" y="19050"/>
                  <a:pt x="38100" y="19050"/>
                </a:cubicBezTo>
                <a:lnTo>
                  <a:pt x="38100" y="64145"/>
                </a:lnTo>
                <a:lnTo>
                  <a:pt x="2232" y="126891"/>
                </a:lnTo>
                <a:cubicBezTo>
                  <a:pt x="774" y="129480"/>
                  <a:pt x="0" y="132368"/>
                  <a:pt x="0" y="135344"/>
                </a:cubicBezTo>
                <a:cubicBezTo>
                  <a:pt x="0" y="144780"/>
                  <a:pt x="7620" y="152400"/>
                  <a:pt x="17056" y="152400"/>
                </a:cubicBezTo>
                <a:lnTo>
                  <a:pt x="116294" y="152400"/>
                </a:lnTo>
                <a:cubicBezTo>
                  <a:pt x="125700" y="152400"/>
                  <a:pt x="133350" y="144780"/>
                  <a:pt x="133350" y="135344"/>
                </a:cubicBezTo>
                <a:cubicBezTo>
                  <a:pt x="133350" y="132368"/>
                  <a:pt x="132576" y="129451"/>
                  <a:pt x="131118" y="126891"/>
                </a:cubicBezTo>
                <a:lnTo>
                  <a:pt x="95250" y="64145"/>
                </a:lnTo>
                <a:lnTo>
                  <a:pt x="95250" y="19050"/>
                </a:lnTo>
                <a:cubicBezTo>
                  <a:pt x="100519" y="19050"/>
                  <a:pt x="104775" y="14794"/>
                  <a:pt x="104775" y="9525"/>
                </a:cubicBezTo>
                <a:cubicBezTo>
                  <a:pt x="104775" y="4256"/>
                  <a:pt x="100519" y="0"/>
                  <a:pt x="95250" y="0"/>
                </a:cubicBezTo>
                <a:lnTo>
                  <a:pt x="85725" y="0"/>
                </a:lnTo>
                <a:close/>
                <a:moveTo>
                  <a:pt x="57150" y="64145"/>
                </a:moveTo>
                <a:lnTo>
                  <a:pt x="57150" y="19050"/>
                </a:lnTo>
                <a:lnTo>
                  <a:pt x="76200" y="19050"/>
                </a:lnTo>
                <a:lnTo>
                  <a:pt x="76200" y="64145"/>
                </a:lnTo>
                <a:cubicBezTo>
                  <a:pt x="76200" y="67449"/>
                  <a:pt x="77063" y="70723"/>
                  <a:pt x="78700" y="73610"/>
                </a:cubicBezTo>
                <a:lnTo>
                  <a:pt x="91083" y="95250"/>
                </a:lnTo>
                <a:lnTo>
                  <a:pt x="42267" y="95250"/>
                </a:lnTo>
                <a:lnTo>
                  <a:pt x="54650" y="73610"/>
                </a:lnTo>
                <a:cubicBezTo>
                  <a:pt x="56287" y="70723"/>
                  <a:pt x="57150" y="67479"/>
                  <a:pt x="57150" y="6414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1" name="Text 8"/>
          <p:cNvSpPr/>
          <p:nvPr/>
        </p:nvSpPr>
        <p:spPr>
          <a:xfrm>
            <a:off x="8039100" y="1358901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 Units (3×)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20000" y="1720851"/>
            <a:ext cx="4105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1000 kg/day each, producing biogas through anaerobic digestion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64425" y="2454277"/>
            <a:ext cx="4340225" cy="920750"/>
          </a:xfrm>
          <a:custGeom>
            <a:avLst/>
            <a:gdLst/>
            <a:ahLst/>
            <a:cxnLst/>
            <a:rect l="l" t="t" r="r" b="b"/>
            <a:pathLst>
              <a:path w="4340225" h="920750">
                <a:moveTo>
                  <a:pt x="114302" y="0"/>
                </a:moveTo>
                <a:lnTo>
                  <a:pt x="4225923" y="0"/>
                </a:lnTo>
                <a:cubicBezTo>
                  <a:pt x="4289050" y="0"/>
                  <a:pt x="4340225" y="51175"/>
                  <a:pt x="4340225" y="114302"/>
                </a:cubicBezTo>
                <a:lnTo>
                  <a:pt x="4340225" y="806448"/>
                </a:lnTo>
                <a:cubicBezTo>
                  <a:pt x="4340225" y="869575"/>
                  <a:pt x="4289050" y="920750"/>
                  <a:pt x="4225923" y="920750"/>
                </a:cubicBezTo>
                <a:lnTo>
                  <a:pt x="114302" y="920750"/>
                </a:lnTo>
                <a:cubicBezTo>
                  <a:pt x="51217" y="920750"/>
                  <a:pt x="0" y="869533"/>
                  <a:pt x="0" y="806448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20000" y="26098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7705725" y="2686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774" y="-7858"/>
                </a:moveTo>
                <a:cubicBezTo>
                  <a:pt x="50542" y="-10180"/>
                  <a:pt x="54620" y="-10091"/>
                  <a:pt x="57269" y="-7590"/>
                </a:cubicBezTo>
                <a:cubicBezTo>
                  <a:pt x="60930" y="-4137"/>
                  <a:pt x="64204" y="-327"/>
                  <a:pt x="67360" y="3542"/>
                </a:cubicBezTo>
                <a:cubicBezTo>
                  <a:pt x="71378" y="8453"/>
                  <a:pt x="76200" y="14942"/>
                  <a:pt x="80843" y="22652"/>
                </a:cubicBezTo>
                <a:cubicBezTo>
                  <a:pt x="82391" y="20628"/>
                  <a:pt x="83820" y="18842"/>
                  <a:pt x="85070" y="17324"/>
                </a:cubicBezTo>
                <a:cubicBezTo>
                  <a:pt x="85398" y="16937"/>
                  <a:pt x="85725" y="16520"/>
                  <a:pt x="86052" y="16103"/>
                </a:cubicBezTo>
                <a:cubicBezTo>
                  <a:pt x="88404" y="13186"/>
                  <a:pt x="91321" y="9525"/>
                  <a:pt x="95220" y="9525"/>
                </a:cubicBezTo>
                <a:cubicBezTo>
                  <a:pt x="99209" y="9525"/>
                  <a:pt x="102007" y="13067"/>
                  <a:pt x="104388" y="16103"/>
                </a:cubicBezTo>
                <a:cubicBezTo>
                  <a:pt x="104775" y="16609"/>
                  <a:pt x="105162" y="17085"/>
                  <a:pt x="105549" y="17532"/>
                </a:cubicBezTo>
                <a:cubicBezTo>
                  <a:pt x="108615" y="21223"/>
                  <a:pt x="112693" y="26551"/>
                  <a:pt x="116771" y="33129"/>
                </a:cubicBezTo>
                <a:cubicBezTo>
                  <a:pt x="124867" y="46196"/>
                  <a:pt x="133320" y="64800"/>
                  <a:pt x="133320" y="85695"/>
                </a:cubicBezTo>
                <a:cubicBezTo>
                  <a:pt x="133320" y="122515"/>
                  <a:pt x="103465" y="152370"/>
                  <a:pt x="66645" y="152370"/>
                </a:cubicBezTo>
                <a:cubicBezTo>
                  <a:pt x="29825" y="152370"/>
                  <a:pt x="0" y="122545"/>
                  <a:pt x="0" y="85725"/>
                </a:cubicBezTo>
                <a:cubicBezTo>
                  <a:pt x="0" y="58609"/>
                  <a:pt x="12234" y="35123"/>
                  <a:pt x="23961" y="18752"/>
                </a:cubicBezTo>
                <a:cubicBezTo>
                  <a:pt x="29885" y="10507"/>
                  <a:pt x="35778" y="3899"/>
                  <a:pt x="40213" y="-625"/>
                </a:cubicBezTo>
                <a:cubicBezTo>
                  <a:pt x="42654" y="-3125"/>
                  <a:pt x="45125" y="-5596"/>
                  <a:pt x="47804" y="-7828"/>
                </a:cubicBezTo>
                <a:close/>
                <a:moveTo>
                  <a:pt x="67181" y="123825"/>
                </a:moveTo>
                <a:cubicBezTo>
                  <a:pt x="74712" y="123825"/>
                  <a:pt x="81379" y="121741"/>
                  <a:pt x="87660" y="117574"/>
                </a:cubicBezTo>
                <a:cubicBezTo>
                  <a:pt x="100191" y="108823"/>
                  <a:pt x="103555" y="91321"/>
                  <a:pt x="96024" y="77569"/>
                </a:cubicBezTo>
                <a:cubicBezTo>
                  <a:pt x="94684" y="74890"/>
                  <a:pt x="91261" y="74712"/>
                  <a:pt x="89327" y="76974"/>
                </a:cubicBezTo>
                <a:lnTo>
                  <a:pt x="81826" y="85695"/>
                </a:lnTo>
                <a:cubicBezTo>
                  <a:pt x="79861" y="87957"/>
                  <a:pt x="76319" y="87898"/>
                  <a:pt x="74474" y="85546"/>
                </a:cubicBezTo>
                <a:cubicBezTo>
                  <a:pt x="69324" y="78968"/>
                  <a:pt x="59859" y="66973"/>
                  <a:pt x="55037" y="60841"/>
                </a:cubicBezTo>
                <a:cubicBezTo>
                  <a:pt x="53429" y="58787"/>
                  <a:pt x="50512" y="58460"/>
                  <a:pt x="48637" y="60275"/>
                </a:cubicBezTo>
                <a:cubicBezTo>
                  <a:pt x="43190" y="65574"/>
                  <a:pt x="33308" y="77182"/>
                  <a:pt x="33308" y="91321"/>
                </a:cubicBezTo>
                <a:cubicBezTo>
                  <a:pt x="33308" y="111740"/>
                  <a:pt x="48369" y="123825"/>
                  <a:pt x="67151" y="123825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6" name="Text 13"/>
          <p:cNvSpPr/>
          <p:nvPr/>
        </p:nvSpPr>
        <p:spPr>
          <a:xfrm>
            <a:off x="8039100" y="2628900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Combustor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20000" y="2990850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1400 K combustion temperature, biogas fuel input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464425" y="3495676"/>
            <a:ext cx="4340225" cy="920750"/>
          </a:xfrm>
          <a:custGeom>
            <a:avLst/>
            <a:gdLst/>
            <a:ahLst/>
            <a:cxnLst/>
            <a:rect l="l" t="t" r="r" b="b"/>
            <a:pathLst>
              <a:path w="4340225" h="920750">
                <a:moveTo>
                  <a:pt x="114302" y="0"/>
                </a:moveTo>
                <a:lnTo>
                  <a:pt x="4225923" y="0"/>
                </a:lnTo>
                <a:cubicBezTo>
                  <a:pt x="4289050" y="0"/>
                  <a:pt x="4340225" y="51175"/>
                  <a:pt x="4340225" y="114302"/>
                </a:cubicBezTo>
                <a:lnTo>
                  <a:pt x="4340225" y="806448"/>
                </a:lnTo>
                <a:cubicBezTo>
                  <a:pt x="4340225" y="869575"/>
                  <a:pt x="4289050" y="920750"/>
                  <a:pt x="4225923" y="920750"/>
                </a:cubicBezTo>
                <a:lnTo>
                  <a:pt x="114302" y="920750"/>
                </a:lnTo>
                <a:cubicBezTo>
                  <a:pt x="51217" y="920750"/>
                  <a:pt x="0" y="869533"/>
                  <a:pt x="0" y="806448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620000" y="36512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7696200" y="37274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7625" y="42863"/>
                </a:moveTo>
                <a:cubicBezTo>
                  <a:pt x="47625" y="19199"/>
                  <a:pt x="66824" y="0"/>
                  <a:pt x="90488" y="0"/>
                </a:cubicBezTo>
                <a:cubicBezTo>
                  <a:pt x="93107" y="0"/>
                  <a:pt x="95250" y="2143"/>
                  <a:pt x="95250" y="4763"/>
                </a:cubicBezTo>
                <a:lnTo>
                  <a:pt x="95250" y="50066"/>
                </a:lnTo>
                <a:cubicBezTo>
                  <a:pt x="99715" y="48488"/>
                  <a:pt x="104537" y="47625"/>
                  <a:pt x="109537" y="47625"/>
                </a:cubicBezTo>
                <a:cubicBezTo>
                  <a:pt x="133201" y="47625"/>
                  <a:pt x="152400" y="66824"/>
                  <a:pt x="152400" y="90488"/>
                </a:cubicBezTo>
                <a:cubicBezTo>
                  <a:pt x="152400" y="93107"/>
                  <a:pt x="150257" y="95250"/>
                  <a:pt x="147638" y="95250"/>
                </a:cubicBezTo>
                <a:lnTo>
                  <a:pt x="102334" y="95250"/>
                </a:lnTo>
                <a:cubicBezTo>
                  <a:pt x="103912" y="99715"/>
                  <a:pt x="104775" y="104537"/>
                  <a:pt x="104775" y="109537"/>
                </a:cubicBezTo>
                <a:cubicBezTo>
                  <a:pt x="104775" y="133201"/>
                  <a:pt x="85576" y="152400"/>
                  <a:pt x="61912" y="152400"/>
                </a:cubicBezTo>
                <a:cubicBezTo>
                  <a:pt x="59293" y="152400"/>
                  <a:pt x="57150" y="150257"/>
                  <a:pt x="57150" y="147638"/>
                </a:cubicBezTo>
                <a:lnTo>
                  <a:pt x="57150" y="102334"/>
                </a:lnTo>
                <a:cubicBezTo>
                  <a:pt x="52685" y="103912"/>
                  <a:pt x="47863" y="104775"/>
                  <a:pt x="42863" y="104775"/>
                </a:cubicBezTo>
                <a:cubicBezTo>
                  <a:pt x="19199" y="104775"/>
                  <a:pt x="0" y="85576"/>
                  <a:pt x="0" y="61912"/>
                </a:cubicBezTo>
                <a:cubicBezTo>
                  <a:pt x="0" y="59293"/>
                  <a:pt x="2143" y="57150"/>
                  <a:pt x="4763" y="57150"/>
                </a:cubicBezTo>
                <a:lnTo>
                  <a:pt x="50066" y="57150"/>
                </a:lnTo>
                <a:cubicBezTo>
                  <a:pt x="48488" y="52685"/>
                  <a:pt x="47625" y="47863"/>
                  <a:pt x="47625" y="42863"/>
                </a:cubicBezTo>
                <a:close/>
                <a:moveTo>
                  <a:pt x="76200" y="85725"/>
                </a:moveTo>
                <a:cubicBezTo>
                  <a:pt x="81457" y="85725"/>
                  <a:pt x="85725" y="81457"/>
                  <a:pt x="85725" y="76200"/>
                </a:cubicBezTo>
                <a:cubicBezTo>
                  <a:pt x="85725" y="70943"/>
                  <a:pt x="81457" y="66675"/>
                  <a:pt x="76200" y="66675"/>
                </a:cubicBezTo>
                <a:cubicBezTo>
                  <a:pt x="70943" y="66675"/>
                  <a:pt x="66675" y="70943"/>
                  <a:pt x="66675" y="76200"/>
                </a:cubicBezTo>
                <a:cubicBezTo>
                  <a:pt x="66675" y="81457"/>
                  <a:pt x="70943" y="85725"/>
                  <a:pt x="76200" y="8572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1" name="Text 18"/>
          <p:cNvSpPr/>
          <p:nvPr/>
        </p:nvSpPr>
        <p:spPr>
          <a:xfrm>
            <a:off x="8039100" y="3670302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Gas Turbine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20000" y="4032252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88% efficiency, Brayton cycle expansion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464425" y="4537075"/>
            <a:ext cx="4340225" cy="920750"/>
          </a:xfrm>
          <a:custGeom>
            <a:avLst/>
            <a:gdLst/>
            <a:ahLst/>
            <a:cxnLst/>
            <a:rect l="l" t="t" r="r" b="b"/>
            <a:pathLst>
              <a:path w="4340225" h="920750">
                <a:moveTo>
                  <a:pt x="114302" y="0"/>
                </a:moveTo>
                <a:lnTo>
                  <a:pt x="4225923" y="0"/>
                </a:lnTo>
                <a:cubicBezTo>
                  <a:pt x="4289050" y="0"/>
                  <a:pt x="4340225" y="51175"/>
                  <a:pt x="4340225" y="114302"/>
                </a:cubicBezTo>
                <a:lnTo>
                  <a:pt x="4340225" y="806448"/>
                </a:lnTo>
                <a:cubicBezTo>
                  <a:pt x="4340225" y="869575"/>
                  <a:pt x="4289050" y="920750"/>
                  <a:pt x="4225923" y="920750"/>
                </a:cubicBezTo>
                <a:lnTo>
                  <a:pt x="114302" y="920750"/>
                </a:lnTo>
                <a:cubicBezTo>
                  <a:pt x="51217" y="920750"/>
                  <a:pt x="0" y="869533"/>
                  <a:pt x="0" y="806448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620000" y="46926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7705725" y="476885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6" name="Text 23"/>
          <p:cNvSpPr/>
          <p:nvPr/>
        </p:nvSpPr>
        <p:spPr>
          <a:xfrm>
            <a:off x="8039100" y="4711701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Generator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620000" y="5073651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Electricity output from shaft work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464425" y="5578477"/>
            <a:ext cx="4340225" cy="920750"/>
          </a:xfrm>
          <a:custGeom>
            <a:avLst/>
            <a:gdLst/>
            <a:ahLst/>
            <a:cxnLst/>
            <a:rect l="l" t="t" r="r" b="b"/>
            <a:pathLst>
              <a:path w="4340225" h="920750">
                <a:moveTo>
                  <a:pt x="114302" y="0"/>
                </a:moveTo>
                <a:lnTo>
                  <a:pt x="4225923" y="0"/>
                </a:lnTo>
                <a:cubicBezTo>
                  <a:pt x="4289050" y="0"/>
                  <a:pt x="4340225" y="51175"/>
                  <a:pt x="4340225" y="114302"/>
                </a:cubicBezTo>
                <a:lnTo>
                  <a:pt x="4340225" y="806448"/>
                </a:lnTo>
                <a:cubicBezTo>
                  <a:pt x="4340225" y="869575"/>
                  <a:pt x="4289050" y="920750"/>
                  <a:pt x="4225923" y="920750"/>
                </a:cubicBezTo>
                <a:lnTo>
                  <a:pt x="114302" y="920750"/>
                </a:lnTo>
                <a:cubicBezTo>
                  <a:pt x="51217" y="920750"/>
                  <a:pt x="0" y="869533"/>
                  <a:pt x="0" y="806448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7620000" y="57340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7724775" y="581025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47625" y="0"/>
                </a:moveTo>
                <a:cubicBezTo>
                  <a:pt x="31849" y="0"/>
                  <a:pt x="19050" y="12799"/>
                  <a:pt x="19050" y="28575"/>
                </a:cubicBezTo>
                <a:lnTo>
                  <a:pt x="19050" y="77599"/>
                </a:lnTo>
                <a:cubicBezTo>
                  <a:pt x="10269" y="85427"/>
                  <a:pt x="4763" y="96857"/>
                  <a:pt x="4763" y="109537"/>
                </a:cubicBezTo>
                <a:cubicBezTo>
                  <a:pt x="4763" y="133201"/>
                  <a:pt x="23961" y="152400"/>
                  <a:pt x="47625" y="152400"/>
                </a:cubicBezTo>
                <a:cubicBezTo>
                  <a:pt x="71289" y="152400"/>
                  <a:pt x="90488" y="133201"/>
                  <a:pt x="90488" y="109537"/>
                </a:cubicBezTo>
                <a:cubicBezTo>
                  <a:pt x="90488" y="96857"/>
                  <a:pt x="84981" y="85427"/>
                  <a:pt x="76200" y="77599"/>
                </a:cubicBezTo>
                <a:lnTo>
                  <a:pt x="76200" y="28575"/>
                </a:lnTo>
                <a:cubicBezTo>
                  <a:pt x="76200" y="12799"/>
                  <a:pt x="63401" y="0"/>
                  <a:pt x="47625" y="0"/>
                </a:cubicBezTo>
                <a:close/>
                <a:moveTo>
                  <a:pt x="66675" y="109537"/>
                </a:moveTo>
                <a:cubicBezTo>
                  <a:pt x="66675" y="120045"/>
                  <a:pt x="58132" y="128588"/>
                  <a:pt x="47625" y="128588"/>
                </a:cubicBezTo>
                <a:cubicBezTo>
                  <a:pt x="37118" y="128588"/>
                  <a:pt x="28575" y="120045"/>
                  <a:pt x="28575" y="109537"/>
                </a:cubicBezTo>
                <a:cubicBezTo>
                  <a:pt x="28575" y="101531"/>
                  <a:pt x="33486" y="94684"/>
                  <a:pt x="40481" y="91886"/>
                </a:cubicBezTo>
                <a:lnTo>
                  <a:pt x="40481" y="64294"/>
                </a:lnTo>
                <a:cubicBezTo>
                  <a:pt x="40481" y="60335"/>
                  <a:pt x="43666" y="57150"/>
                  <a:pt x="47625" y="57150"/>
                </a:cubicBezTo>
                <a:cubicBezTo>
                  <a:pt x="51584" y="57150"/>
                  <a:pt x="54769" y="60335"/>
                  <a:pt x="54769" y="64294"/>
                </a:cubicBezTo>
                <a:lnTo>
                  <a:pt x="54769" y="91886"/>
                </a:lnTo>
                <a:cubicBezTo>
                  <a:pt x="61764" y="94714"/>
                  <a:pt x="66675" y="101560"/>
                  <a:pt x="66675" y="109537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1" name="Text 28"/>
          <p:cNvSpPr/>
          <p:nvPr/>
        </p:nvSpPr>
        <p:spPr>
          <a:xfrm>
            <a:off x="8039100" y="57531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HRSG &amp; Steam Cycle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620000" y="6115050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Heat recovery and Rankine cycle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518" y="379518"/>
            <a:ext cx="11499381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spc="52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THERMODYNAMIC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9518" y="645180"/>
            <a:ext cx="11603748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Brayton Cycle - Gas Turbine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2680" y="1179667"/>
            <a:ext cx="5632672" cy="4332825"/>
          </a:xfrm>
          <a:custGeom>
            <a:avLst/>
            <a:gdLst/>
            <a:ahLst/>
            <a:cxnLst/>
            <a:rect l="l" t="t" r="r" b="b"/>
            <a:pathLst>
              <a:path w="5632672" h="4332825">
                <a:moveTo>
                  <a:pt x="113867" y="0"/>
                </a:moveTo>
                <a:lnTo>
                  <a:pt x="5518806" y="0"/>
                </a:lnTo>
                <a:cubicBezTo>
                  <a:pt x="5581693" y="0"/>
                  <a:pt x="5632672" y="50980"/>
                  <a:pt x="5632672" y="113867"/>
                </a:cubicBezTo>
                <a:lnTo>
                  <a:pt x="5632672" y="4218958"/>
                </a:lnTo>
                <a:cubicBezTo>
                  <a:pt x="5632672" y="4281845"/>
                  <a:pt x="5581693" y="4332825"/>
                  <a:pt x="5518806" y="4332825"/>
                </a:cubicBezTo>
                <a:lnTo>
                  <a:pt x="113867" y="4332825"/>
                </a:lnTo>
                <a:cubicBezTo>
                  <a:pt x="50980" y="4332825"/>
                  <a:pt x="0" y="4281845"/>
                  <a:pt x="0" y="4218958"/>
                </a:cubicBezTo>
                <a:lnTo>
                  <a:pt x="0" y="113867"/>
                </a:lnTo>
                <a:cubicBezTo>
                  <a:pt x="0" y="50980"/>
                  <a:pt x="50980" y="0"/>
                  <a:pt x="113867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9321" y="1410541"/>
            <a:ext cx="189759" cy="189759"/>
          </a:xfrm>
          <a:custGeom>
            <a:avLst/>
            <a:gdLst/>
            <a:ahLst/>
            <a:cxnLst/>
            <a:rect l="l" t="t" r="r" b="b"/>
            <a:pathLst>
              <a:path w="189759" h="189759">
                <a:moveTo>
                  <a:pt x="177936" y="71160"/>
                </a:moveTo>
                <a:lnTo>
                  <a:pt x="180864" y="71160"/>
                </a:lnTo>
                <a:cubicBezTo>
                  <a:pt x="185793" y="71160"/>
                  <a:pt x="189759" y="67194"/>
                  <a:pt x="189759" y="62265"/>
                </a:cubicBezTo>
                <a:lnTo>
                  <a:pt x="189759" y="8895"/>
                </a:lnTo>
                <a:cubicBezTo>
                  <a:pt x="189759" y="5300"/>
                  <a:pt x="187609" y="2038"/>
                  <a:pt x="184274" y="667"/>
                </a:cubicBezTo>
                <a:cubicBezTo>
                  <a:pt x="180938" y="-704"/>
                  <a:pt x="177121" y="74"/>
                  <a:pt x="174563" y="2594"/>
                </a:cubicBezTo>
                <a:lnTo>
                  <a:pt x="155402" y="21793"/>
                </a:lnTo>
                <a:cubicBezTo>
                  <a:pt x="138983" y="8191"/>
                  <a:pt x="117858" y="0"/>
                  <a:pt x="94879" y="0"/>
                </a:cubicBezTo>
                <a:cubicBezTo>
                  <a:pt x="47069" y="0"/>
                  <a:pt x="7524" y="35357"/>
                  <a:pt x="964" y="81352"/>
                </a:cubicBezTo>
                <a:cubicBezTo>
                  <a:pt x="37" y="87838"/>
                  <a:pt x="4522" y="93842"/>
                  <a:pt x="11007" y="94768"/>
                </a:cubicBezTo>
                <a:cubicBezTo>
                  <a:pt x="17493" y="95695"/>
                  <a:pt x="23497" y="91173"/>
                  <a:pt x="24424" y="84724"/>
                </a:cubicBezTo>
                <a:cubicBezTo>
                  <a:pt x="29353" y="50219"/>
                  <a:pt x="59040" y="23720"/>
                  <a:pt x="94879" y="23720"/>
                </a:cubicBezTo>
                <a:cubicBezTo>
                  <a:pt x="111335" y="23720"/>
                  <a:pt x="126456" y="29279"/>
                  <a:pt x="138502" y="38656"/>
                </a:cubicBezTo>
                <a:lnTo>
                  <a:pt x="121194" y="55964"/>
                </a:lnTo>
                <a:cubicBezTo>
                  <a:pt x="118636" y="58521"/>
                  <a:pt x="117895" y="62339"/>
                  <a:pt x="119266" y="65674"/>
                </a:cubicBezTo>
                <a:cubicBezTo>
                  <a:pt x="120638" y="69010"/>
                  <a:pt x="123899" y="71160"/>
                  <a:pt x="127494" y="71160"/>
                </a:cubicBezTo>
                <a:lnTo>
                  <a:pt x="177936" y="71160"/>
                </a:lnTo>
                <a:close/>
                <a:moveTo>
                  <a:pt x="188832" y="108407"/>
                </a:moveTo>
                <a:cubicBezTo>
                  <a:pt x="189759" y="101921"/>
                  <a:pt x="185237" y="95917"/>
                  <a:pt x="178788" y="94991"/>
                </a:cubicBezTo>
                <a:cubicBezTo>
                  <a:pt x="172339" y="94064"/>
                  <a:pt x="166298" y="98586"/>
                  <a:pt x="165372" y="105034"/>
                </a:cubicBezTo>
                <a:cubicBezTo>
                  <a:pt x="160443" y="139502"/>
                  <a:pt x="130756" y="166002"/>
                  <a:pt x="94916" y="166002"/>
                </a:cubicBezTo>
                <a:cubicBezTo>
                  <a:pt x="78461" y="166002"/>
                  <a:pt x="63339" y="160443"/>
                  <a:pt x="51294" y="151066"/>
                </a:cubicBezTo>
                <a:lnTo>
                  <a:pt x="68565" y="133795"/>
                </a:lnTo>
                <a:cubicBezTo>
                  <a:pt x="71122" y="131237"/>
                  <a:pt x="71864" y="127420"/>
                  <a:pt x="70492" y="124084"/>
                </a:cubicBezTo>
                <a:cubicBezTo>
                  <a:pt x="69121" y="120749"/>
                  <a:pt x="65860" y="118599"/>
                  <a:pt x="62265" y="118599"/>
                </a:cubicBezTo>
                <a:lnTo>
                  <a:pt x="8895" y="118599"/>
                </a:lnTo>
                <a:cubicBezTo>
                  <a:pt x="3966" y="118599"/>
                  <a:pt x="0" y="122565"/>
                  <a:pt x="0" y="127494"/>
                </a:cubicBezTo>
                <a:lnTo>
                  <a:pt x="0" y="180864"/>
                </a:lnTo>
                <a:cubicBezTo>
                  <a:pt x="0" y="184459"/>
                  <a:pt x="2150" y="187720"/>
                  <a:pt x="5485" y="189092"/>
                </a:cubicBezTo>
                <a:cubicBezTo>
                  <a:pt x="8821" y="190463"/>
                  <a:pt x="12638" y="189685"/>
                  <a:pt x="15196" y="187164"/>
                </a:cubicBezTo>
                <a:lnTo>
                  <a:pt x="34394" y="167966"/>
                </a:lnTo>
                <a:cubicBezTo>
                  <a:pt x="50775" y="181568"/>
                  <a:pt x="71901" y="189759"/>
                  <a:pt x="94879" y="189759"/>
                </a:cubicBezTo>
                <a:cubicBezTo>
                  <a:pt x="142690" y="189759"/>
                  <a:pt x="182235" y="154401"/>
                  <a:pt x="188795" y="108407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812800" y="1372589"/>
            <a:ext cx="5104511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Cycle Processes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4577" y="1790058"/>
            <a:ext cx="5227854" cy="1100601"/>
          </a:xfrm>
          <a:custGeom>
            <a:avLst/>
            <a:gdLst/>
            <a:ahLst/>
            <a:cxnLst/>
            <a:rect l="l" t="t" r="r" b="b"/>
            <a:pathLst>
              <a:path w="5227854" h="1100601">
                <a:moveTo>
                  <a:pt x="37952" y="0"/>
                </a:moveTo>
                <a:lnTo>
                  <a:pt x="5151945" y="0"/>
                </a:lnTo>
                <a:cubicBezTo>
                  <a:pt x="5193868" y="0"/>
                  <a:pt x="5227854" y="33985"/>
                  <a:pt x="5227854" y="75908"/>
                </a:cubicBezTo>
                <a:lnTo>
                  <a:pt x="5227854" y="1024692"/>
                </a:lnTo>
                <a:cubicBezTo>
                  <a:pt x="5227854" y="1066615"/>
                  <a:pt x="5193868" y="1100601"/>
                  <a:pt x="5151945" y="1100601"/>
                </a:cubicBezTo>
                <a:lnTo>
                  <a:pt x="37952" y="1100601"/>
                </a:lnTo>
                <a:cubicBezTo>
                  <a:pt x="16992" y="1100601"/>
                  <a:pt x="0" y="1083609"/>
                  <a:pt x="0" y="106264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94577" y="1790058"/>
            <a:ext cx="37952" cy="1100601"/>
          </a:xfrm>
          <a:custGeom>
            <a:avLst/>
            <a:gdLst/>
            <a:ahLst/>
            <a:cxnLst/>
            <a:rect l="l" t="t" r="r" b="b"/>
            <a:pathLst>
              <a:path w="37952" h="1100601">
                <a:moveTo>
                  <a:pt x="37952" y="0"/>
                </a:moveTo>
                <a:lnTo>
                  <a:pt x="37952" y="0"/>
                </a:lnTo>
                <a:lnTo>
                  <a:pt x="37952" y="1100601"/>
                </a:lnTo>
                <a:lnTo>
                  <a:pt x="37952" y="1100601"/>
                </a:lnTo>
                <a:cubicBezTo>
                  <a:pt x="16992" y="1100601"/>
                  <a:pt x="0" y="1083609"/>
                  <a:pt x="0" y="106264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9" name="Text 7"/>
          <p:cNvSpPr/>
          <p:nvPr/>
        </p:nvSpPr>
        <p:spPr>
          <a:xfrm>
            <a:off x="765360" y="1941865"/>
            <a:ext cx="1233432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Compression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01546" y="1979817"/>
            <a:ext cx="63569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Isentropic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5360" y="2283431"/>
            <a:ext cx="4981167" cy="455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 is compressed isentropically from ambient pressure to high pressure. Work input required.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4577" y="3004514"/>
            <a:ext cx="5227854" cy="1100601"/>
          </a:xfrm>
          <a:custGeom>
            <a:avLst/>
            <a:gdLst/>
            <a:ahLst/>
            <a:cxnLst/>
            <a:rect l="l" t="t" r="r" b="b"/>
            <a:pathLst>
              <a:path w="5227854" h="1100601">
                <a:moveTo>
                  <a:pt x="37952" y="0"/>
                </a:moveTo>
                <a:lnTo>
                  <a:pt x="5151945" y="0"/>
                </a:lnTo>
                <a:cubicBezTo>
                  <a:pt x="5193868" y="0"/>
                  <a:pt x="5227854" y="33985"/>
                  <a:pt x="5227854" y="75908"/>
                </a:cubicBezTo>
                <a:lnTo>
                  <a:pt x="5227854" y="1024692"/>
                </a:lnTo>
                <a:cubicBezTo>
                  <a:pt x="5227854" y="1066615"/>
                  <a:pt x="5193868" y="1100601"/>
                  <a:pt x="5151945" y="1100601"/>
                </a:cubicBezTo>
                <a:lnTo>
                  <a:pt x="37952" y="1100601"/>
                </a:lnTo>
                <a:cubicBezTo>
                  <a:pt x="16992" y="1100601"/>
                  <a:pt x="0" y="1083609"/>
                  <a:pt x="0" y="106264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94577" y="3004514"/>
            <a:ext cx="37952" cy="1100601"/>
          </a:xfrm>
          <a:custGeom>
            <a:avLst/>
            <a:gdLst/>
            <a:ahLst/>
            <a:cxnLst/>
            <a:rect l="l" t="t" r="r" b="b"/>
            <a:pathLst>
              <a:path w="37952" h="1100601">
                <a:moveTo>
                  <a:pt x="37952" y="0"/>
                </a:moveTo>
                <a:lnTo>
                  <a:pt x="37952" y="0"/>
                </a:lnTo>
                <a:lnTo>
                  <a:pt x="37952" y="1100601"/>
                </a:lnTo>
                <a:lnTo>
                  <a:pt x="37952" y="1100601"/>
                </a:lnTo>
                <a:cubicBezTo>
                  <a:pt x="16992" y="1100601"/>
                  <a:pt x="0" y="1083609"/>
                  <a:pt x="0" y="106264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4" name="Text 12"/>
          <p:cNvSpPr/>
          <p:nvPr/>
        </p:nvSpPr>
        <p:spPr>
          <a:xfrm>
            <a:off x="765360" y="3156321"/>
            <a:ext cx="1176504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Combustion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36834" y="3194273"/>
            <a:ext cx="1100601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Constant Pressure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5360" y="3497887"/>
            <a:ext cx="4981167" cy="455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 fuel burns with compressed air at constant pressure. Heat addition: Q</a:t>
            </a:r>
            <a:pPr>
              <a:lnSpc>
                <a:spcPct val="130000"/>
              </a:lnSpc>
            </a:pPr>
            <a:r>
              <a:rPr lang="en-US" sz="896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4577" y="4218970"/>
            <a:ext cx="5227854" cy="1100601"/>
          </a:xfrm>
          <a:custGeom>
            <a:avLst/>
            <a:gdLst/>
            <a:ahLst/>
            <a:cxnLst/>
            <a:rect l="l" t="t" r="r" b="b"/>
            <a:pathLst>
              <a:path w="5227854" h="1100601">
                <a:moveTo>
                  <a:pt x="37952" y="0"/>
                </a:moveTo>
                <a:lnTo>
                  <a:pt x="5151945" y="0"/>
                </a:lnTo>
                <a:cubicBezTo>
                  <a:pt x="5193868" y="0"/>
                  <a:pt x="5227854" y="33985"/>
                  <a:pt x="5227854" y="75908"/>
                </a:cubicBezTo>
                <a:lnTo>
                  <a:pt x="5227854" y="1024692"/>
                </a:lnTo>
                <a:cubicBezTo>
                  <a:pt x="5227854" y="1066615"/>
                  <a:pt x="5193868" y="1100601"/>
                  <a:pt x="5151945" y="1100601"/>
                </a:cubicBezTo>
                <a:lnTo>
                  <a:pt x="37952" y="1100601"/>
                </a:lnTo>
                <a:cubicBezTo>
                  <a:pt x="16992" y="1100601"/>
                  <a:pt x="0" y="1083609"/>
                  <a:pt x="0" y="106264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94577" y="4218970"/>
            <a:ext cx="37952" cy="1100601"/>
          </a:xfrm>
          <a:custGeom>
            <a:avLst/>
            <a:gdLst/>
            <a:ahLst/>
            <a:cxnLst/>
            <a:rect l="l" t="t" r="r" b="b"/>
            <a:pathLst>
              <a:path w="37952" h="1100601">
                <a:moveTo>
                  <a:pt x="37952" y="0"/>
                </a:moveTo>
                <a:lnTo>
                  <a:pt x="37952" y="0"/>
                </a:lnTo>
                <a:lnTo>
                  <a:pt x="37952" y="1100601"/>
                </a:lnTo>
                <a:lnTo>
                  <a:pt x="37952" y="1100601"/>
                </a:lnTo>
                <a:cubicBezTo>
                  <a:pt x="16992" y="1100601"/>
                  <a:pt x="0" y="1083609"/>
                  <a:pt x="0" y="106264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9" name="Text 17"/>
          <p:cNvSpPr/>
          <p:nvPr/>
        </p:nvSpPr>
        <p:spPr>
          <a:xfrm>
            <a:off x="765360" y="4370777"/>
            <a:ext cx="1034185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Expansion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01546" y="4408729"/>
            <a:ext cx="63569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Isentropic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65360" y="4712343"/>
            <a:ext cx="4981167" cy="455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Hot gases expand through turbine, producing work. Net work output drives generator.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2680" y="5670626"/>
            <a:ext cx="5632672" cy="1182830"/>
          </a:xfrm>
          <a:custGeom>
            <a:avLst/>
            <a:gdLst/>
            <a:ahLst/>
            <a:cxnLst/>
            <a:rect l="l" t="t" r="r" b="b"/>
            <a:pathLst>
              <a:path w="5632672" h="1182830">
                <a:moveTo>
                  <a:pt x="113859" y="0"/>
                </a:moveTo>
                <a:lnTo>
                  <a:pt x="5518813" y="0"/>
                </a:lnTo>
                <a:cubicBezTo>
                  <a:pt x="5581696" y="0"/>
                  <a:pt x="5632672" y="50976"/>
                  <a:pt x="5632672" y="113859"/>
                </a:cubicBezTo>
                <a:lnTo>
                  <a:pt x="5632672" y="1068970"/>
                </a:lnTo>
                <a:cubicBezTo>
                  <a:pt x="5632672" y="1131853"/>
                  <a:pt x="5581696" y="1182830"/>
                  <a:pt x="5518813" y="1182830"/>
                </a:cubicBezTo>
                <a:lnTo>
                  <a:pt x="113859" y="1182830"/>
                </a:lnTo>
                <a:cubicBezTo>
                  <a:pt x="50976" y="1182830"/>
                  <a:pt x="0" y="1131853"/>
                  <a:pt x="0" y="1068970"/>
                </a:cubicBezTo>
                <a:lnTo>
                  <a:pt x="0" y="113859"/>
                </a:lnTo>
                <a:cubicBezTo>
                  <a:pt x="0" y="50976"/>
                  <a:pt x="50976" y="0"/>
                  <a:pt x="113859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61370" y="5873033"/>
            <a:ext cx="170783" cy="170783"/>
          </a:xfrm>
          <a:custGeom>
            <a:avLst/>
            <a:gdLst/>
            <a:ahLst/>
            <a:cxnLst/>
            <a:rect l="l" t="t" r="r" b="b"/>
            <a:pathLst>
              <a:path w="170783" h="170783">
                <a:moveTo>
                  <a:pt x="10674" y="21348"/>
                </a:moveTo>
                <a:cubicBezTo>
                  <a:pt x="10674" y="9573"/>
                  <a:pt x="20247" y="0"/>
                  <a:pt x="32022" y="0"/>
                </a:cubicBezTo>
                <a:lnTo>
                  <a:pt x="85391" y="0"/>
                </a:lnTo>
                <a:cubicBezTo>
                  <a:pt x="97166" y="0"/>
                  <a:pt x="106739" y="9573"/>
                  <a:pt x="106739" y="21348"/>
                </a:cubicBezTo>
                <a:lnTo>
                  <a:pt x="106739" y="85391"/>
                </a:lnTo>
                <a:lnTo>
                  <a:pt x="109408" y="85391"/>
                </a:lnTo>
                <a:cubicBezTo>
                  <a:pt x="125619" y="85391"/>
                  <a:pt x="138761" y="98534"/>
                  <a:pt x="138761" y="114745"/>
                </a:cubicBezTo>
                <a:lnTo>
                  <a:pt x="138761" y="125419"/>
                </a:lnTo>
                <a:cubicBezTo>
                  <a:pt x="138761" y="129855"/>
                  <a:pt x="142330" y="133424"/>
                  <a:pt x="146767" y="133424"/>
                </a:cubicBezTo>
                <a:cubicBezTo>
                  <a:pt x="151203" y="133424"/>
                  <a:pt x="154772" y="129855"/>
                  <a:pt x="154772" y="125419"/>
                </a:cubicBezTo>
                <a:lnTo>
                  <a:pt x="154772" y="74050"/>
                </a:lnTo>
                <a:cubicBezTo>
                  <a:pt x="145566" y="71682"/>
                  <a:pt x="138761" y="63310"/>
                  <a:pt x="138761" y="53370"/>
                </a:cubicBezTo>
                <a:lnTo>
                  <a:pt x="138761" y="33523"/>
                </a:lnTo>
                <a:lnTo>
                  <a:pt x="130155" y="24083"/>
                </a:lnTo>
                <a:cubicBezTo>
                  <a:pt x="127187" y="20814"/>
                  <a:pt x="127420" y="15744"/>
                  <a:pt x="130689" y="12775"/>
                </a:cubicBezTo>
                <a:cubicBezTo>
                  <a:pt x="133958" y="9807"/>
                  <a:pt x="139028" y="10040"/>
                  <a:pt x="141997" y="13309"/>
                </a:cubicBezTo>
                <a:lnTo>
                  <a:pt x="165913" y="39594"/>
                </a:lnTo>
                <a:cubicBezTo>
                  <a:pt x="169048" y="43029"/>
                  <a:pt x="170783" y="47499"/>
                  <a:pt x="170783" y="52169"/>
                </a:cubicBezTo>
                <a:lnTo>
                  <a:pt x="170783" y="125419"/>
                </a:lnTo>
                <a:cubicBezTo>
                  <a:pt x="170783" y="138694"/>
                  <a:pt x="160042" y="149435"/>
                  <a:pt x="146767" y="149435"/>
                </a:cubicBezTo>
                <a:cubicBezTo>
                  <a:pt x="133491" y="149435"/>
                  <a:pt x="122750" y="138694"/>
                  <a:pt x="122750" y="125419"/>
                </a:cubicBezTo>
                <a:lnTo>
                  <a:pt x="122750" y="114745"/>
                </a:lnTo>
                <a:cubicBezTo>
                  <a:pt x="122750" y="107373"/>
                  <a:pt x="116779" y="101402"/>
                  <a:pt x="109408" y="101402"/>
                </a:cubicBezTo>
                <a:lnTo>
                  <a:pt x="106739" y="101402"/>
                </a:lnTo>
                <a:lnTo>
                  <a:pt x="106739" y="155239"/>
                </a:lnTo>
                <a:cubicBezTo>
                  <a:pt x="109841" y="156340"/>
                  <a:pt x="112076" y="159308"/>
                  <a:pt x="112076" y="162777"/>
                </a:cubicBezTo>
                <a:cubicBezTo>
                  <a:pt x="112076" y="167214"/>
                  <a:pt x="108507" y="170783"/>
                  <a:pt x="104071" y="170783"/>
                </a:cubicBezTo>
                <a:lnTo>
                  <a:pt x="13342" y="170783"/>
                </a:lnTo>
                <a:cubicBezTo>
                  <a:pt x="8906" y="170783"/>
                  <a:pt x="5337" y="167214"/>
                  <a:pt x="5337" y="162777"/>
                </a:cubicBezTo>
                <a:cubicBezTo>
                  <a:pt x="5337" y="159275"/>
                  <a:pt x="7572" y="156340"/>
                  <a:pt x="10674" y="155239"/>
                </a:cubicBezTo>
                <a:lnTo>
                  <a:pt x="10674" y="21348"/>
                </a:lnTo>
                <a:close/>
                <a:moveTo>
                  <a:pt x="32022" y="26685"/>
                </a:moveTo>
                <a:lnTo>
                  <a:pt x="32022" y="58707"/>
                </a:lnTo>
                <a:cubicBezTo>
                  <a:pt x="32022" y="61642"/>
                  <a:pt x="34423" y="64044"/>
                  <a:pt x="37359" y="64044"/>
                </a:cubicBezTo>
                <a:lnTo>
                  <a:pt x="80054" y="64044"/>
                </a:lnTo>
                <a:cubicBezTo>
                  <a:pt x="82990" y="64044"/>
                  <a:pt x="85391" y="61642"/>
                  <a:pt x="85391" y="58707"/>
                </a:cubicBezTo>
                <a:lnTo>
                  <a:pt x="85391" y="26685"/>
                </a:lnTo>
                <a:cubicBezTo>
                  <a:pt x="85391" y="23749"/>
                  <a:pt x="82990" y="21348"/>
                  <a:pt x="80054" y="21348"/>
                </a:cubicBezTo>
                <a:lnTo>
                  <a:pt x="37359" y="21348"/>
                </a:lnTo>
                <a:cubicBezTo>
                  <a:pt x="34423" y="21348"/>
                  <a:pt x="32022" y="23749"/>
                  <a:pt x="32022" y="2668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4" name="Text 22"/>
          <p:cNvSpPr/>
          <p:nvPr/>
        </p:nvSpPr>
        <p:spPr>
          <a:xfrm>
            <a:off x="755872" y="5825594"/>
            <a:ext cx="5189902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Biogas Fuel Input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37650" y="6205111"/>
            <a:ext cx="5398637" cy="493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 from AD units (60% CH₄, 40% CO₂) serves as renewable fuel. Lower carbon emissions compared to natural gas.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76648" y="1179667"/>
            <a:ext cx="5632672" cy="3877404"/>
          </a:xfrm>
          <a:custGeom>
            <a:avLst/>
            <a:gdLst/>
            <a:ahLst/>
            <a:cxnLst/>
            <a:rect l="l" t="t" r="r" b="b"/>
            <a:pathLst>
              <a:path w="5632672" h="3877404">
                <a:moveTo>
                  <a:pt x="113841" y="0"/>
                </a:moveTo>
                <a:lnTo>
                  <a:pt x="5518832" y="0"/>
                </a:lnTo>
                <a:cubicBezTo>
                  <a:pt x="5581704" y="0"/>
                  <a:pt x="5632672" y="50968"/>
                  <a:pt x="5632672" y="113841"/>
                </a:cubicBezTo>
                <a:lnTo>
                  <a:pt x="5632672" y="3763563"/>
                </a:lnTo>
                <a:cubicBezTo>
                  <a:pt x="5632672" y="3826436"/>
                  <a:pt x="5581704" y="3877404"/>
                  <a:pt x="5518832" y="3877404"/>
                </a:cubicBezTo>
                <a:lnTo>
                  <a:pt x="113841" y="3877404"/>
                </a:lnTo>
                <a:cubicBezTo>
                  <a:pt x="50968" y="3877404"/>
                  <a:pt x="0" y="3826436"/>
                  <a:pt x="0" y="3763563"/>
                </a:cubicBezTo>
                <a:lnTo>
                  <a:pt x="0" y="113841"/>
                </a:lnTo>
                <a:cubicBezTo>
                  <a:pt x="0" y="51010"/>
                  <a:pt x="51010" y="0"/>
                  <a:pt x="11384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417009" y="1410541"/>
            <a:ext cx="142319" cy="189759"/>
          </a:xfrm>
          <a:custGeom>
            <a:avLst/>
            <a:gdLst/>
            <a:ahLst/>
            <a:cxnLst/>
            <a:rect l="l" t="t" r="r" b="b"/>
            <a:pathLst>
              <a:path w="142319" h="189759">
                <a:moveTo>
                  <a:pt x="23720" y="0"/>
                </a:moveTo>
                <a:cubicBezTo>
                  <a:pt x="10637" y="0"/>
                  <a:pt x="0" y="10637"/>
                  <a:pt x="0" y="23720"/>
                </a:cubicBezTo>
                <a:lnTo>
                  <a:pt x="0" y="166039"/>
                </a:lnTo>
                <a:cubicBezTo>
                  <a:pt x="0" y="179122"/>
                  <a:pt x="10637" y="189759"/>
                  <a:pt x="23720" y="189759"/>
                </a:cubicBezTo>
                <a:lnTo>
                  <a:pt x="118599" y="189759"/>
                </a:lnTo>
                <a:cubicBezTo>
                  <a:pt x="131682" y="189759"/>
                  <a:pt x="142319" y="179122"/>
                  <a:pt x="142319" y="166039"/>
                </a:cubicBezTo>
                <a:lnTo>
                  <a:pt x="142319" y="23720"/>
                </a:lnTo>
                <a:cubicBezTo>
                  <a:pt x="142319" y="10637"/>
                  <a:pt x="131682" y="0"/>
                  <a:pt x="118599" y="0"/>
                </a:cubicBezTo>
                <a:lnTo>
                  <a:pt x="23720" y="0"/>
                </a:lnTo>
                <a:close/>
                <a:moveTo>
                  <a:pt x="35580" y="23720"/>
                </a:moveTo>
                <a:lnTo>
                  <a:pt x="106739" y="23720"/>
                </a:lnTo>
                <a:cubicBezTo>
                  <a:pt x="113299" y="23720"/>
                  <a:pt x="118599" y="29020"/>
                  <a:pt x="118599" y="35580"/>
                </a:cubicBezTo>
                <a:lnTo>
                  <a:pt x="118599" y="47440"/>
                </a:lnTo>
                <a:cubicBezTo>
                  <a:pt x="118599" y="54000"/>
                  <a:pt x="113299" y="59300"/>
                  <a:pt x="106739" y="59300"/>
                </a:cubicBezTo>
                <a:lnTo>
                  <a:pt x="35580" y="59300"/>
                </a:lnTo>
                <a:cubicBezTo>
                  <a:pt x="29020" y="59300"/>
                  <a:pt x="23720" y="54000"/>
                  <a:pt x="23720" y="47440"/>
                </a:cubicBezTo>
                <a:lnTo>
                  <a:pt x="23720" y="35580"/>
                </a:lnTo>
                <a:cubicBezTo>
                  <a:pt x="23720" y="29020"/>
                  <a:pt x="29020" y="23720"/>
                  <a:pt x="35580" y="23720"/>
                </a:cubicBezTo>
                <a:close/>
                <a:moveTo>
                  <a:pt x="41510" y="85984"/>
                </a:moveTo>
                <a:cubicBezTo>
                  <a:pt x="41510" y="90894"/>
                  <a:pt x="37524" y="94879"/>
                  <a:pt x="32615" y="94879"/>
                </a:cubicBezTo>
                <a:cubicBezTo>
                  <a:pt x="27706" y="94879"/>
                  <a:pt x="23720" y="90894"/>
                  <a:pt x="23720" y="85984"/>
                </a:cubicBezTo>
                <a:cubicBezTo>
                  <a:pt x="23720" y="81075"/>
                  <a:pt x="27706" y="77089"/>
                  <a:pt x="32615" y="77089"/>
                </a:cubicBezTo>
                <a:cubicBezTo>
                  <a:pt x="37524" y="77089"/>
                  <a:pt x="41510" y="81075"/>
                  <a:pt x="41510" y="85984"/>
                </a:cubicBezTo>
                <a:close/>
                <a:moveTo>
                  <a:pt x="71160" y="94879"/>
                </a:moveTo>
                <a:cubicBezTo>
                  <a:pt x="66250" y="94879"/>
                  <a:pt x="62265" y="90894"/>
                  <a:pt x="62265" y="85984"/>
                </a:cubicBezTo>
                <a:cubicBezTo>
                  <a:pt x="62265" y="81075"/>
                  <a:pt x="66250" y="77089"/>
                  <a:pt x="71160" y="77089"/>
                </a:cubicBezTo>
                <a:cubicBezTo>
                  <a:pt x="76069" y="77089"/>
                  <a:pt x="80054" y="81075"/>
                  <a:pt x="80054" y="85984"/>
                </a:cubicBezTo>
                <a:cubicBezTo>
                  <a:pt x="80054" y="90894"/>
                  <a:pt x="76069" y="94879"/>
                  <a:pt x="71160" y="94879"/>
                </a:cubicBezTo>
                <a:close/>
                <a:moveTo>
                  <a:pt x="118599" y="85984"/>
                </a:moveTo>
                <a:cubicBezTo>
                  <a:pt x="118599" y="90894"/>
                  <a:pt x="114614" y="94879"/>
                  <a:pt x="109704" y="94879"/>
                </a:cubicBezTo>
                <a:cubicBezTo>
                  <a:pt x="104795" y="94879"/>
                  <a:pt x="100809" y="90894"/>
                  <a:pt x="100809" y="85984"/>
                </a:cubicBezTo>
                <a:cubicBezTo>
                  <a:pt x="100809" y="81075"/>
                  <a:pt x="104795" y="77089"/>
                  <a:pt x="109704" y="77089"/>
                </a:cubicBezTo>
                <a:cubicBezTo>
                  <a:pt x="114614" y="77089"/>
                  <a:pt x="118599" y="81075"/>
                  <a:pt x="118599" y="85984"/>
                </a:cubicBezTo>
                <a:close/>
                <a:moveTo>
                  <a:pt x="32615" y="130459"/>
                </a:moveTo>
                <a:cubicBezTo>
                  <a:pt x="27706" y="130459"/>
                  <a:pt x="23720" y="126473"/>
                  <a:pt x="23720" y="121564"/>
                </a:cubicBezTo>
                <a:cubicBezTo>
                  <a:pt x="23720" y="116655"/>
                  <a:pt x="27706" y="112669"/>
                  <a:pt x="32615" y="112669"/>
                </a:cubicBezTo>
                <a:cubicBezTo>
                  <a:pt x="37524" y="112669"/>
                  <a:pt x="41510" y="116655"/>
                  <a:pt x="41510" y="121564"/>
                </a:cubicBezTo>
                <a:cubicBezTo>
                  <a:pt x="41510" y="126473"/>
                  <a:pt x="37524" y="130459"/>
                  <a:pt x="32615" y="130459"/>
                </a:cubicBezTo>
                <a:close/>
                <a:moveTo>
                  <a:pt x="80054" y="121564"/>
                </a:moveTo>
                <a:cubicBezTo>
                  <a:pt x="80054" y="126473"/>
                  <a:pt x="76069" y="130459"/>
                  <a:pt x="71160" y="130459"/>
                </a:cubicBezTo>
                <a:cubicBezTo>
                  <a:pt x="66250" y="130459"/>
                  <a:pt x="62265" y="126473"/>
                  <a:pt x="62265" y="121564"/>
                </a:cubicBezTo>
                <a:cubicBezTo>
                  <a:pt x="62265" y="116655"/>
                  <a:pt x="66250" y="112669"/>
                  <a:pt x="71160" y="112669"/>
                </a:cubicBezTo>
                <a:cubicBezTo>
                  <a:pt x="76069" y="112669"/>
                  <a:pt x="80054" y="116655"/>
                  <a:pt x="80054" y="121564"/>
                </a:cubicBezTo>
                <a:close/>
                <a:moveTo>
                  <a:pt x="109704" y="130459"/>
                </a:moveTo>
                <a:cubicBezTo>
                  <a:pt x="104795" y="130459"/>
                  <a:pt x="100809" y="126473"/>
                  <a:pt x="100809" y="121564"/>
                </a:cubicBezTo>
                <a:cubicBezTo>
                  <a:pt x="100809" y="116655"/>
                  <a:pt x="104795" y="112669"/>
                  <a:pt x="109704" y="112669"/>
                </a:cubicBezTo>
                <a:cubicBezTo>
                  <a:pt x="114614" y="112669"/>
                  <a:pt x="118599" y="116655"/>
                  <a:pt x="118599" y="121564"/>
                </a:cubicBezTo>
                <a:cubicBezTo>
                  <a:pt x="118599" y="126473"/>
                  <a:pt x="114614" y="130459"/>
                  <a:pt x="109704" y="130459"/>
                </a:cubicBezTo>
                <a:close/>
                <a:moveTo>
                  <a:pt x="23720" y="157144"/>
                </a:moveTo>
                <a:cubicBezTo>
                  <a:pt x="23720" y="152215"/>
                  <a:pt x="27686" y="148249"/>
                  <a:pt x="32615" y="148249"/>
                </a:cubicBezTo>
                <a:lnTo>
                  <a:pt x="74125" y="148249"/>
                </a:lnTo>
                <a:cubicBezTo>
                  <a:pt x="79054" y="148249"/>
                  <a:pt x="83019" y="152215"/>
                  <a:pt x="83019" y="157144"/>
                </a:cubicBezTo>
                <a:cubicBezTo>
                  <a:pt x="83019" y="162073"/>
                  <a:pt x="79054" y="166039"/>
                  <a:pt x="74125" y="166039"/>
                </a:cubicBezTo>
                <a:lnTo>
                  <a:pt x="32615" y="166039"/>
                </a:lnTo>
                <a:cubicBezTo>
                  <a:pt x="27686" y="166039"/>
                  <a:pt x="23720" y="162073"/>
                  <a:pt x="23720" y="157144"/>
                </a:cubicBezTo>
                <a:close/>
                <a:moveTo>
                  <a:pt x="109704" y="148249"/>
                </a:moveTo>
                <a:cubicBezTo>
                  <a:pt x="114634" y="148249"/>
                  <a:pt x="118599" y="152215"/>
                  <a:pt x="118599" y="157144"/>
                </a:cubicBezTo>
                <a:cubicBezTo>
                  <a:pt x="118599" y="162073"/>
                  <a:pt x="114634" y="166039"/>
                  <a:pt x="109704" y="166039"/>
                </a:cubicBezTo>
                <a:cubicBezTo>
                  <a:pt x="104775" y="166039"/>
                  <a:pt x="100809" y="162073"/>
                  <a:pt x="100809" y="157144"/>
                </a:cubicBezTo>
                <a:cubicBezTo>
                  <a:pt x="100809" y="152215"/>
                  <a:pt x="104775" y="148249"/>
                  <a:pt x="109704" y="148249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8" name="Text 26"/>
          <p:cNvSpPr/>
          <p:nvPr/>
        </p:nvSpPr>
        <p:spPr>
          <a:xfrm>
            <a:off x="6606768" y="1372589"/>
            <a:ext cx="5104511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Efficiency Analysis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69569" y="1790058"/>
            <a:ext cx="5246830" cy="1375751"/>
          </a:xfrm>
          <a:custGeom>
            <a:avLst/>
            <a:gdLst/>
            <a:ahLst/>
            <a:cxnLst/>
            <a:rect l="l" t="t" r="r" b="b"/>
            <a:pathLst>
              <a:path w="5246830" h="1375751">
                <a:moveTo>
                  <a:pt x="113857" y="0"/>
                </a:moveTo>
                <a:lnTo>
                  <a:pt x="5132972" y="0"/>
                </a:lnTo>
                <a:cubicBezTo>
                  <a:pt x="5195854" y="0"/>
                  <a:pt x="5246830" y="50976"/>
                  <a:pt x="5246830" y="113857"/>
                </a:cubicBezTo>
                <a:lnTo>
                  <a:pt x="5246830" y="1261894"/>
                </a:lnTo>
                <a:cubicBezTo>
                  <a:pt x="5246830" y="1324775"/>
                  <a:pt x="5195854" y="1375751"/>
                  <a:pt x="5132972" y="1375751"/>
                </a:cubicBezTo>
                <a:lnTo>
                  <a:pt x="113857" y="1375751"/>
                </a:lnTo>
                <a:cubicBezTo>
                  <a:pt x="50976" y="1375751"/>
                  <a:pt x="0" y="1324775"/>
                  <a:pt x="0" y="1261894"/>
                </a:cubicBezTo>
                <a:lnTo>
                  <a:pt x="0" y="113857"/>
                </a:lnTo>
                <a:cubicBezTo>
                  <a:pt x="0" y="51018"/>
                  <a:pt x="51018" y="0"/>
                  <a:pt x="11385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559328" y="1979817"/>
            <a:ext cx="4943216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Thermal Efficiency Equation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62491" y="2324546"/>
            <a:ext cx="4864149" cy="651505"/>
          </a:xfrm>
          <a:custGeom>
            <a:avLst/>
            <a:gdLst/>
            <a:ahLst/>
            <a:cxnLst/>
            <a:rect l="l" t="t" r="r" b="b"/>
            <a:pathLst>
              <a:path w="4864149" h="651505">
                <a:moveTo>
                  <a:pt x="75900" y="0"/>
                </a:moveTo>
                <a:lnTo>
                  <a:pt x="4788249" y="0"/>
                </a:lnTo>
                <a:cubicBezTo>
                  <a:pt x="4830168" y="0"/>
                  <a:pt x="4864149" y="33982"/>
                  <a:pt x="4864149" y="75900"/>
                </a:cubicBezTo>
                <a:lnTo>
                  <a:pt x="4864149" y="575605"/>
                </a:lnTo>
                <a:cubicBezTo>
                  <a:pt x="4864149" y="617523"/>
                  <a:pt x="4830168" y="651505"/>
                  <a:pt x="4788249" y="651505"/>
                </a:cubicBezTo>
                <a:lnTo>
                  <a:pt x="75900" y="651505"/>
                </a:lnTo>
                <a:cubicBezTo>
                  <a:pt x="33982" y="651505"/>
                  <a:pt x="0" y="617523"/>
                  <a:pt x="0" y="575605"/>
                </a:cubicBezTo>
                <a:lnTo>
                  <a:pt x="0" y="75900"/>
                </a:lnTo>
                <a:cubicBezTo>
                  <a:pt x="0" y="33982"/>
                  <a:pt x="33982" y="0"/>
                  <a:pt x="75900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494493" y="2479516"/>
            <a:ext cx="5000143" cy="341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41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η = 1 - (1/r</a:t>
            </a:r>
            <a:pPr algn="ctr">
              <a:lnSpc>
                <a:spcPct val="100000"/>
              </a:lnSpc>
            </a:pPr>
            <a:r>
              <a:rPr lang="en-US" sz="1681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</a:t>
            </a:r>
            <a:pPr algn="ctr">
              <a:lnSpc>
                <a:spcPct val="100000"/>
              </a:lnSpc>
            </a:pPr>
            <a:r>
              <a:rPr lang="en-US" sz="2241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)</a:t>
            </a:r>
            <a:pPr algn="ctr">
              <a:lnSpc>
                <a:spcPct val="100000"/>
              </a:lnSpc>
            </a:pPr>
            <a:r>
              <a:rPr lang="en-US" sz="1681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(γ-1)/γ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72732" y="3323941"/>
            <a:ext cx="2558581" cy="955119"/>
          </a:xfrm>
          <a:custGeom>
            <a:avLst/>
            <a:gdLst/>
            <a:ahLst/>
            <a:cxnLst/>
            <a:rect l="l" t="t" r="r" b="b"/>
            <a:pathLst>
              <a:path w="2558581" h="955119">
                <a:moveTo>
                  <a:pt x="75903" y="0"/>
                </a:moveTo>
                <a:lnTo>
                  <a:pt x="2482677" y="0"/>
                </a:lnTo>
                <a:cubicBezTo>
                  <a:pt x="2524597" y="0"/>
                  <a:pt x="2558581" y="33983"/>
                  <a:pt x="2558581" y="75903"/>
                </a:cubicBezTo>
                <a:lnTo>
                  <a:pt x="2558581" y="879216"/>
                </a:lnTo>
                <a:cubicBezTo>
                  <a:pt x="2558581" y="921136"/>
                  <a:pt x="2524597" y="955119"/>
                  <a:pt x="2482677" y="955119"/>
                </a:cubicBezTo>
                <a:lnTo>
                  <a:pt x="75903" y="955119"/>
                </a:lnTo>
                <a:cubicBezTo>
                  <a:pt x="34011" y="955119"/>
                  <a:pt x="0" y="921108"/>
                  <a:pt x="0" y="879216"/>
                </a:cubicBezTo>
                <a:lnTo>
                  <a:pt x="0" y="75903"/>
                </a:lnTo>
                <a:cubicBezTo>
                  <a:pt x="0" y="34011"/>
                  <a:pt x="34011" y="0"/>
                  <a:pt x="759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456542" y="3440960"/>
            <a:ext cx="2390960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Pressure Ratio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32822" y="3668670"/>
            <a:ext cx="2438400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93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</a:t>
            </a:r>
            <a:pPr algn="ctr">
              <a:lnSpc>
                <a:spcPct val="110000"/>
              </a:lnSpc>
            </a:pPr>
            <a:r>
              <a:rPr lang="en-US" sz="1345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56542" y="3972284"/>
            <a:ext cx="2390960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12.0 (typical)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054655" y="3323941"/>
            <a:ext cx="2558581" cy="955119"/>
          </a:xfrm>
          <a:custGeom>
            <a:avLst/>
            <a:gdLst/>
            <a:ahLst/>
            <a:cxnLst/>
            <a:rect l="l" t="t" r="r" b="b"/>
            <a:pathLst>
              <a:path w="2558581" h="955119">
                <a:moveTo>
                  <a:pt x="75903" y="0"/>
                </a:moveTo>
                <a:lnTo>
                  <a:pt x="2482677" y="0"/>
                </a:lnTo>
                <a:cubicBezTo>
                  <a:pt x="2524597" y="0"/>
                  <a:pt x="2558581" y="33983"/>
                  <a:pt x="2558581" y="75903"/>
                </a:cubicBezTo>
                <a:lnTo>
                  <a:pt x="2558581" y="879216"/>
                </a:lnTo>
                <a:cubicBezTo>
                  <a:pt x="2558581" y="921136"/>
                  <a:pt x="2524597" y="955119"/>
                  <a:pt x="2482677" y="955119"/>
                </a:cubicBezTo>
                <a:lnTo>
                  <a:pt x="75903" y="955119"/>
                </a:lnTo>
                <a:cubicBezTo>
                  <a:pt x="34011" y="955119"/>
                  <a:pt x="0" y="921108"/>
                  <a:pt x="0" y="879216"/>
                </a:cubicBezTo>
                <a:lnTo>
                  <a:pt x="0" y="75903"/>
                </a:lnTo>
                <a:cubicBezTo>
                  <a:pt x="0" y="34011"/>
                  <a:pt x="34011" y="0"/>
                  <a:pt x="759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9138466" y="3440960"/>
            <a:ext cx="2390960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Heat Capacity Ratio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114746" y="3668670"/>
            <a:ext cx="2438400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93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γ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138466" y="3972284"/>
            <a:ext cx="2390960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1.4 (air)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76648" y="5215205"/>
            <a:ext cx="5632672" cy="1638251"/>
          </a:xfrm>
          <a:custGeom>
            <a:avLst/>
            <a:gdLst/>
            <a:ahLst/>
            <a:cxnLst/>
            <a:rect l="l" t="t" r="r" b="b"/>
            <a:pathLst>
              <a:path w="5632672" h="1638251">
                <a:moveTo>
                  <a:pt x="113858" y="0"/>
                </a:moveTo>
                <a:lnTo>
                  <a:pt x="5518814" y="0"/>
                </a:lnTo>
                <a:cubicBezTo>
                  <a:pt x="5581696" y="0"/>
                  <a:pt x="5632672" y="50976"/>
                  <a:pt x="5632672" y="113858"/>
                </a:cubicBezTo>
                <a:lnTo>
                  <a:pt x="5632672" y="1524392"/>
                </a:lnTo>
                <a:cubicBezTo>
                  <a:pt x="5632672" y="1587274"/>
                  <a:pt x="5581696" y="1638251"/>
                  <a:pt x="5518814" y="1638251"/>
                </a:cubicBezTo>
                <a:lnTo>
                  <a:pt x="113858" y="1638251"/>
                </a:lnTo>
                <a:cubicBezTo>
                  <a:pt x="50976" y="1638251"/>
                  <a:pt x="0" y="1587274"/>
                  <a:pt x="0" y="1524392"/>
                </a:cubicBezTo>
                <a:lnTo>
                  <a:pt x="0" y="113858"/>
                </a:lnTo>
                <a:cubicBezTo>
                  <a:pt x="0" y="50976"/>
                  <a:pt x="50976" y="0"/>
                  <a:pt x="113858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20000"/>
                </a:srgbClr>
              </a:gs>
              <a:gs pos="100000">
                <a:srgbClr val="38B2AC">
                  <a:alpha val="10000"/>
                </a:srgbClr>
              </a:gs>
            </a:gsLst>
            <a:lin ang="2700000" scaled="1"/>
          </a:gra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331618" y="5370173"/>
            <a:ext cx="5408125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Parameters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31618" y="5768666"/>
            <a:ext cx="1546534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Compressor Efficiency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330575" y="5749690"/>
            <a:ext cx="407981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31618" y="6110232"/>
            <a:ext cx="1242920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Turbine Efficiency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327215" y="6091256"/>
            <a:ext cx="417469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88%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31618" y="6451798"/>
            <a:ext cx="1242920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Temperature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150897" y="6432822"/>
            <a:ext cx="588252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1400 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THERMODYNAMIC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Rankine Cycle - Steam System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6788150" cy="3940175"/>
          </a:xfrm>
          <a:custGeom>
            <a:avLst/>
            <a:gdLst/>
            <a:ahLst/>
            <a:cxnLst/>
            <a:rect l="l" t="t" r="r" b="b"/>
            <a:pathLst>
              <a:path w="6788150" h="3940175">
                <a:moveTo>
                  <a:pt x="114304" y="0"/>
                </a:moveTo>
                <a:lnTo>
                  <a:pt x="6673846" y="0"/>
                </a:lnTo>
                <a:cubicBezTo>
                  <a:pt x="6736974" y="0"/>
                  <a:pt x="6788150" y="51176"/>
                  <a:pt x="6788150" y="114304"/>
                </a:cubicBezTo>
                <a:lnTo>
                  <a:pt x="6788150" y="3825871"/>
                </a:lnTo>
                <a:cubicBezTo>
                  <a:pt x="6788150" y="3888999"/>
                  <a:pt x="6736974" y="3940175"/>
                  <a:pt x="6673846" y="3940175"/>
                </a:cubicBezTo>
                <a:lnTo>
                  <a:pt x="114304" y="3940175"/>
                </a:lnTo>
                <a:cubicBezTo>
                  <a:pt x="51176" y="3940175"/>
                  <a:pt x="0" y="3888999"/>
                  <a:pt x="0" y="382587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1663" y="14160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2772" y="46174"/>
                </a:moveTo>
                <a:cubicBezTo>
                  <a:pt x="160474" y="51978"/>
                  <a:pt x="169887" y="57596"/>
                  <a:pt x="180380" y="59010"/>
                </a:cubicBezTo>
                <a:cubicBezTo>
                  <a:pt x="185254" y="59680"/>
                  <a:pt x="189756" y="56220"/>
                  <a:pt x="190426" y="51346"/>
                </a:cubicBezTo>
                <a:cubicBezTo>
                  <a:pt x="191095" y="46472"/>
                  <a:pt x="187635" y="41970"/>
                  <a:pt x="182761" y="41300"/>
                </a:cubicBezTo>
                <a:cubicBezTo>
                  <a:pt x="176845" y="40518"/>
                  <a:pt x="170408" y="37095"/>
                  <a:pt x="163525" y="31924"/>
                </a:cubicBezTo>
                <a:cubicBezTo>
                  <a:pt x="149237" y="21134"/>
                  <a:pt x="129853" y="21134"/>
                  <a:pt x="115528" y="31924"/>
                </a:cubicBezTo>
                <a:cubicBezTo>
                  <a:pt x="106598" y="38658"/>
                  <a:pt x="100385" y="41709"/>
                  <a:pt x="95250" y="41709"/>
                </a:cubicBezTo>
                <a:cubicBezTo>
                  <a:pt x="90115" y="41709"/>
                  <a:pt x="83902" y="38658"/>
                  <a:pt x="74972" y="31924"/>
                </a:cubicBezTo>
                <a:cubicBezTo>
                  <a:pt x="60685" y="21134"/>
                  <a:pt x="41300" y="21134"/>
                  <a:pt x="26975" y="31924"/>
                </a:cubicBezTo>
                <a:cubicBezTo>
                  <a:pt x="20092" y="37095"/>
                  <a:pt x="13655" y="40518"/>
                  <a:pt x="7739" y="41300"/>
                </a:cubicBezTo>
                <a:cubicBezTo>
                  <a:pt x="2865" y="41970"/>
                  <a:pt x="-595" y="46434"/>
                  <a:pt x="74" y="51346"/>
                </a:cubicBezTo>
                <a:cubicBezTo>
                  <a:pt x="744" y="56257"/>
                  <a:pt x="5209" y="59680"/>
                  <a:pt x="10120" y="59010"/>
                </a:cubicBezTo>
                <a:cubicBezTo>
                  <a:pt x="20613" y="57596"/>
                  <a:pt x="30063" y="51978"/>
                  <a:pt x="37728" y="46174"/>
                </a:cubicBezTo>
                <a:cubicBezTo>
                  <a:pt x="45653" y="40184"/>
                  <a:pt x="56294" y="40184"/>
                  <a:pt x="64219" y="46174"/>
                </a:cubicBezTo>
                <a:cubicBezTo>
                  <a:pt x="73223" y="52983"/>
                  <a:pt x="83679" y="59531"/>
                  <a:pt x="95250" y="59531"/>
                </a:cubicBezTo>
                <a:cubicBezTo>
                  <a:pt x="106821" y="59531"/>
                  <a:pt x="117239" y="52946"/>
                  <a:pt x="126281" y="46174"/>
                </a:cubicBezTo>
                <a:cubicBezTo>
                  <a:pt x="134206" y="40184"/>
                  <a:pt x="144847" y="40184"/>
                  <a:pt x="152772" y="46174"/>
                </a:cubicBezTo>
                <a:close/>
                <a:moveTo>
                  <a:pt x="152772" y="99752"/>
                </a:moveTo>
                <a:cubicBezTo>
                  <a:pt x="160474" y="105556"/>
                  <a:pt x="169887" y="111175"/>
                  <a:pt x="180380" y="112588"/>
                </a:cubicBezTo>
                <a:cubicBezTo>
                  <a:pt x="185254" y="113258"/>
                  <a:pt x="189756" y="109798"/>
                  <a:pt x="190426" y="104924"/>
                </a:cubicBezTo>
                <a:cubicBezTo>
                  <a:pt x="191095" y="100050"/>
                  <a:pt x="187635" y="95548"/>
                  <a:pt x="182761" y="94878"/>
                </a:cubicBezTo>
                <a:cubicBezTo>
                  <a:pt x="176845" y="94097"/>
                  <a:pt x="170408" y="90674"/>
                  <a:pt x="163525" y="85502"/>
                </a:cubicBezTo>
                <a:cubicBezTo>
                  <a:pt x="149237" y="74712"/>
                  <a:pt x="129853" y="74712"/>
                  <a:pt x="115528" y="85502"/>
                </a:cubicBezTo>
                <a:cubicBezTo>
                  <a:pt x="106598" y="92236"/>
                  <a:pt x="100385" y="95287"/>
                  <a:pt x="95250" y="95287"/>
                </a:cubicBezTo>
                <a:cubicBezTo>
                  <a:pt x="90115" y="95287"/>
                  <a:pt x="83902" y="92236"/>
                  <a:pt x="74972" y="85502"/>
                </a:cubicBezTo>
                <a:cubicBezTo>
                  <a:pt x="60685" y="74712"/>
                  <a:pt x="41300" y="74712"/>
                  <a:pt x="26975" y="85502"/>
                </a:cubicBezTo>
                <a:cubicBezTo>
                  <a:pt x="20092" y="90674"/>
                  <a:pt x="13655" y="94097"/>
                  <a:pt x="7739" y="94878"/>
                </a:cubicBezTo>
                <a:cubicBezTo>
                  <a:pt x="2865" y="95510"/>
                  <a:pt x="-595" y="100013"/>
                  <a:pt x="74" y="104924"/>
                </a:cubicBezTo>
                <a:cubicBezTo>
                  <a:pt x="744" y="109835"/>
                  <a:pt x="5209" y="113258"/>
                  <a:pt x="10120" y="112588"/>
                </a:cubicBezTo>
                <a:cubicBezTo>
                  <a:pt x="20613" y="111175"/>
                  <a:pt x="30063" y="105556"/>
                  <a:pt x="37728" y="99752"/>
                </a:cubicBezTo>
                <a:cubicBezTo>
                  <a:pt x="45653" y="93762"/>
                  <a:pt x="56294" y="93762"/>
                  <a:pt x="64219" y="99752"/>
                </a:cubicBezTo>
                <a:cubicBezTo>
                  <a:pt x="73223" y="106561"/>
                  <a:pt x="83679" y="113109"/>
                  <a:pt x="95250" y="113109"/>
                </a:cubicBezTo>
                <a:cubicBezTo>
                  <a:pt x="106821" y="113109"/>
                  <a:pt x="117239" y="106524"/>
                  <a:pt x="126281" y="99752"/>
                </a:cubicBezTo>
                <a:cubicBezTo>
                  <a:pt x="134206" y="93762"/>
                  <a:pt x="144847" y="93762"/>
                  <a:pt x="152772" y="99752"/>
                </a:cubicBezTo>
                <a:close/>
                <a:moveTo>
                  <a:pt x="126281" y="153330"/>
                </a:moveTo>
                <a:cubicBezTo>
                  <a:pt x="134206" y="147340"/>
                  <a:pt x="144847" y="147340"/>
                  <a:pt x="152772" y="153330"/>
                </a:cubicBezTo>
                <a:cubicBezTo>
                  <a:pt x="160474" y="159134"/>
                  <a:pt x="169887" y="164753"/>
                  <a:pt x="180380" y="166167"/>
                </a:cubicBezTo>
                <a:cubicBezTo>
                  <a:pt x="185254" y="166836"/>
                  <a:pt x="189756" y="163376"/>
                  <a:pt x="190426" y="158502"/>
                </a:cubicBezTo>
                <a:cubicBezTo>
                  <a:pt x="191095" y="153628"/>
                  <a:pt x="187635" y="149126"/>
                  <a:pt x="182761" y="148456"/>
                </a:cubicBezTo>
                <a:cubicBezTo>
                  <a:pt x="176845" y="147675"/>
                  <a:pt x="170408" y="144252"/>
                  <a:pt x="163525" y="139080"/>
                </a:cubicBezTo>
                <a:cubicBezTo>
                  <a:pt x="149237" y="128290"/>
                  <a:pt x="129853" y="128290"/>
                  <a:pt x="115528" y="139080"/>
                </a:cubicBezTo>
                <a:cubicBezTo>
                  <a:pt x="106598" y="145814"/>
                  <a:pt x="100385" y="148865"/>
                  <a:pt x="95250" y="148865"/>
                </a:cubicBezTo>
                <a:cubicBezTo>
                  <a:pt x="90115" y="148865"/>
                  <a:pt x="83902" y="145814"/>
                  <a:pt x="74972" y="139080"/>
                </a:cubicBezTo>
                <a:cubicBezTo>
                  <a:pt x="60685" y="128290"/>
                  <a:pt x="41300" y="128290"/>
                  <a:pt x="26975" y="139080"/>
                </a:cubicBezTo>
                <a:cubicBezTo>
                  <a:pt x="20092" y="144252"/>
                  <a:pt x="13655" y="147675"/>
                  <a:pt x="7739" y="148456"/>
                </a:cubicBezTo>
                <a:cubicBezTo>
                  <a:pt x="2865" y="149126"/>
                  <a:pt x="-595" y="153591"/>
                  <a:pt x="74" y="158502"/>
                </a:cubicBezTo>
                <a:cubicBezTo>
                  <a:pt x="744" y="163413"/>
                  <a:pt x="5209" y="166836"/>
                  <a:pt x="10120" y="166167"/>
                </a:cubicBezTo>
                <a:cubicBezTo>
                  <a:pt x="20613" y="164753"/>
                  <a:pt x="30063" y="159134"/>
                  <a:pt x="37728" y="153330"/>
                </a:cubicBezTo>
                <a:cubicBezTo>
                  <a:pt x="45653" y="147340"/>
                  <a:pt x="56294" y="147340"/>
                  <a:pt x="64219" y="153330"/>
                </a:cubicBezTo>
                <a:cubicBezTo>
                  <a:pt x="73223" y="160139"/>
                  <a:pt x="83679" y="166688"/>
                  <a:pt x="95250" y="166688"/>
                </a:cubicBezTo>
                <a:cubicBezTo>
                  <a:pt x="106821" y="166688"/>
                  <a:pt x="117239" y="160102"/>
                  <a:pt x="126281" y="15333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6" name="Text 4"/>
          <p:cNvSpPr/>
          <p:nvPr/>
        </p:nvSpPr>
        <p:spPr>
          <a:xfrm>
            <a:off x="815975" y="1377951"/>
            <a:ext cx="625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Cycle Components &amp; Processes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6900" y="1797051"/>
            <a:ext cx="3124200" cy="1371600"/>
          </a:xfrm>
          <a:custGeom>
            <a:avLst/>
            <a:gdLst/>
            <a:ahLst/>
            <a:cxnLst/>
            <a:rect l="l" t="t" r="r" b="b"/>
            <a:pathLst>
              <a:path w="3124200" h="1371600">
                <a:moveTo>
                  <a:pt x="38100" y="0"/>
                </a:moveTo>
                <a:lnTo>
                  <a:pt x="3047994" y="0"/>
                </a:lnTo>
                <a:cubicBezTo>
                  <a:pt x="3090081" y="0"/>
                  <a:pt x="3124200" y="34119"/>
                  <a:pt x="3124200" y="76206"/>
                </a:cubicBezTo>
                <a:lnTo>
                  <a:pt x="3124200" y="1295394"/>
                </a:lnTo>
                <a:cubicBezTo>
                  <a:pt x="3124200" y="1337481"/>
                  <a:pt x="3090081" y="1371600"/>
                  <a:pt x="3047994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96900" y="1797051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9" name="Shape 7"/>
          <p:cNvSpPr/>
          <p:nvPr/>
        </p:nvSpPr>
        <p:spPr>
          <a:xfrm>
            <a:off x="768350" y="19494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863600" y="202565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1" name="Text 9"/>
          <p:cNvSpPr/>
          <p:nvPr/>
        </p:nvSpPr>
        <p:spPr>
          <a:xfrm>
            <a:off x="1149350" y="1968501"/>
            <a:ext cx="53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Pump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8350" y="2330451"/>
            <a:ext cx="2876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Pressurizes working fluid from condenser pressure to boiler pressure. Isentropic compression of liquid.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855641" y="1797051"/>
            <a:ext cx="3124200" cy="1371600"/>
          </a:xfrm>
          <a:custGeom>
            <a:avLst/>
            <a:gdLst/>
            <a:ahLst/>
            <a:cxnLst/>
            <a:rect l="l" t="t" r="r" b="b"/>
            <a:pathLst>
              <a:path w="3124200" h="1371600">
                <a:moveTo>
                  <a:pt x="38100" y="0"/>
                </a:moveTo>
                <a:lnTo>
                  <a:pt x="3047994" y="0"/>
                </a:lnTo>
                <a:cubicBezTo>
                  <a:pt x="3090081" y="0"/>
                  <a:pt x="3124200" y="34119"/>
                  <a:pt x="3124200" y="76206"/>
                </a:cubicBezTo>
                <a:lnTo>
                  <a:pt x="3124200" y="1295394"/>
                </a:lnTo>
                <a:cubicBezTo>
                  <a:pt x="3124200" y="1337481"/>
                  <a:pt x="3090081" y="1371600"/>
                  <a:pt x="3047994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855641" y="1797051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5" name="Shape 13"/>
          <p:cNvSpPr/>
          <p:nvPr/>
        </p:nvSpPr>
        <p:spPr>
          <a:xfrm>
            <a:off x="4027091" y="19494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112816" y="202565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774" y="-7858"/>
                </a:moveTo>
                <a:cubicBezTo>
                  <a:pt x="50542" y="-10180"/>
                  <a:pt x="54620" y="-10091"/>
                  <a:pt x="57269" y="-7590"/>
                </a:cubicBezTo>
                <a:cubicBezTo>
                  <a:pt x="60930" y="-4137"/>
                  <a:pt x="64204" y="-327"/>
                  <a:pt x="67360" y="3542"/>
                </a:cubicBezTo>
                <a:cubicBezTo>
                  <a:pt x="71378" y="8453"/>
                  <a:pt x="76200" y="14942"/>
                  <a:pt x="80843" y="22652"/>
                </a:cubicBezTo>
                <a:cubicBezTo>
                  <a:pt x="82391" y="20628"/>
                  <a:pt x="83820" y="18842"/>
                  <a:pt x="85070" y="17324"/>
                </a:cubicBezTo>
                <a:cubicBezTo>
                  <a:pt x="85398" y="16937"/>
                  <a:pt x="85725" y="16520"/>
                  <a:pt x="86052" y="16103"/>
                </a:cubicBezTo>
                <a:cubicBezTo>
                  <a:pt x="88404" y="13186"/>
                  <a:pt x="91321" y="9525"/>
                  <a:pt x="95220" y="9525"/>
                </a:cubicBezTo>
                <a:cubicBezTo>
                  <a:pt x="99209" y="9525"/>
                  <a:pt x="102007" y="13067"/>
                  <a:pt x="104388" y="16103"/>
                </a:cubicBezTo>
                <a:cubicBezTo>
                  <a:pt x="104775" y="16609"/>
                  <a:pt x="105162" y="17085"/>
                  <a:pt x="105549" y="17532"/>
                </a:cubicBezTo>
                <a:cubicBezTo>
                  <a:pt x="108615" y="21223"/>
                  <a:pt x="112693" y="26551"/>
                  <a:pt x="116771" y="33129"/>
                </a:cubicBezTo>
                <a:cubicBezTo>
                  <a:pt x="124867" y="46196"/>
                  <a:pt x="133320" y="64800"/>
                  <a:pt x="133320" y="85695"/>
                </a:cubicBezTo>
                <a:cubicBezTo>
                  <a:pt x="133320" y="122515"/>
                  <a:pt x="103465" y="152370"/>
                  <a:pt x="66645" y="152370"/>
                </a:cubicBezTo>
                <a:cubicBezTo>
                  <a:pt x="29825" y="152370"/>
                  <a:pt x="0" y="122545"/>
                  <a:pt x="0" y="85725"/>
                </a:cubicBezTo>
                <a:cubicBezTo>
                  <a:pt x="0" y="58609"/>
                  <a:pt x="12234" y="35123"/>
                  <a:pt x="23961" y="18752"/>
                </a:cubicBezTo>
                <a:cubicBezTo>
                  <a:pt x="29885" y="10507"/>
                  <a:pt x="35778" y="3899"/>
                  <a:pt x="40213" y="-625"/>
                </a:cubicBezTo>
                <a:cubicBezTo>
                  <a:pt x="42654" y="-3125"/>
                  <a:pt x="45125" y="-5596"/>
                  <a:pt x="47804" y="-7828"/>
                </a:cubicBezTo>
                <a:close/>
                <a:moveTo>
                  <a:pt x="67181" y="123825"/>
                </a:moveTo>
                <a:cubicBezTo>
                  <a:pt x="74712" y="123825"/>
                  <a:pt x="81379" y="121741"/>
                  <a:pt x="87660" y="117574"/>
                </a:cubicBezTo>
                <a:cubicBezTo>
                  <a:pt x="100191" y="108823"/>
                  <a:pt x="103555" y="91321"/>
                  <a:pt x="96024" y="77569"/>
                </a:cubicBezTo>
                <a:cubicBezTo>
                  <a:pt x="94684" y="74890"/>
                  <a:pt x="91261" y="74712"/>
                  <a:pt x="89327" y="76974"/>
                </a:cubicBezTo>
                <a:lnTo>
                  <a:pt x="81826" y="85695"/>
                </a:lnTo>
                <a:cubicBezTo>
                  <a:pt x="79861" y="87957"/>
                  <a:pt x="76319" y="87898"/>
                  <a:pt x="74474" y="85546"/>
                </a:cubicBezTo>
                <a:cubicBezTo>
                  <a:pt x="69324" y="78968"/>
                  <a:pt x="59859" y="66973"/>
                  <a:pt x="55037" y="60841"/>
                </a:cubicBezTo>
                <a:cubicBezTo>
                  <a:pt x="53429" y="58787"/>
                  <a:pt x="50512" y="58460"/>
                  <a:pt x="48637" y="60275"/>
                </a:cubicBezTo>
                <a:cubicBezTo>
                  <a:pt x="43190" y="65574"/>
                  <a:pt x="33308" y="77182"/>
                  <a:pt x="33308" y="91321"/>
                </a:cubicBezTo>
                <a:cubicBezTo>
                  <a:pt x="33308" y="111740"/>
                  <a:pt x="48369" y="123825"/>
                  <a:pt x="67151" y="123825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7" name="Text 15"/>
          <p:cNvSpPr/>
          <p:nvPr/>
        </p:nvSpPr>
        <p:spPr>
          <a:xfrm>
            <a:off x="4408091" y="1968501"/>
            <a:ext cx="103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HRSG/Boiler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027091" y="2330451"/>
            <a:ext cx="2876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Heat recovery from gas turbine exhaust. Water heated, evaporated, and superheated at constant pressure.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6900" y="3282953"/>
            <a:ext cx="3124200" cy="1371600"/>
          </a:xfrm>
          <a:custGeom>
            <a:avLst/>
            <a:gdLst/>
            <a:ahLst/>
            <a:cxnLst/>
            <a:rect l="l" t="t" r="r" b="b"/>
            <a:pathLst>
              <a:path w="3124200" h="1371600">
                <a:moveTo>
                  <a:pt x="38100" y="0"/>
                </a:moveTo>
                <a:lnTo>
                  <a:pt x="3047994" y="0"/>
                </a:lnTo>
                <a:cubicBezTo>
                  <a:pt x="3090081" y="0"/>
                  <a:pt x="3124200" y="34119"/>
                  <a:pt x="3124200" y="76206"/>
                </a:cubicBezTo>
                <a:lnTo>
                  <a:pt x="3124200" y="1295394"/>
                </a:lnTo>
                <a:cubicBezTo>
                  <a:pt x="3124200" y="1337481"/>
                  <a:pt x="3090081" y="1371600"/>
                  <a:pt x="3047994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96900" y="3282953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1" name="Shape 19"/>
          <p:cNvSpPr/>
          <p:nvPr/>
        </p:nvSpPr>
        <p:spPr>
          <a:xfrm>
            <a:off x="768350" y="343535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44550" y="351155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7625" y="42863"/>
                </a:moveTo>
                <a:cubicBezTo>
                  <a:pt x="47625" y="19199"/>
                  <a:pt x="66824" y="0"/>
                  <a:pt x="90488" y="0"/>
                </a:cubicBezTo>
                <a:cubicBezTo>
                  <a:pt x="93107" y="0"/>
                  <a:pt x="95250" y="2143"/>
                  <a:pt x="95250" y="4763"/>
                </a:cubicBezTo>
                <a:lnTo>
                  <a:pt x="95250" y="50066"/>
                </a:lnTo>
                <a:cubicBezTo>
                  <a:pt x="99715" y="48488"/>
                  <a:pt x="104537" y="47625"/>
                  <a:pt x="109537" y="47625"/>
                </a:cubicBezTo>
                <a:cubicBezTo>
                  <a:pt x="133201" y="47625"/>
                  <a:pt x="152400" y="66824"/>
                  <a:pt x="152400" y="90488"/>
                </a:cubicBezTo>
                <a:cubicBezTo>
                  <a:pt x="152400" y="93107"/>
                  <a:pt x="150257" y="95250"/>
                  <a:pt x="147638" y="95250"/>
                </a:cubicBezTo>
                <a:lnTo>
                  <a:pt x="102334" y="95250"/>
                </a:lnTo>
                <a:cubicBezTo>
                  <a:pt x="103912" y="99715"/>
                  <a:pt x="104775" y="104537"/>
                  <a:pt x="104775" y="109537"/>
                </a:cubicBezTo>
                <a:cubicBezTo>
                  <a:pt x="104775" y="133201"/>
                  <a:pt x="85576" y="152400"/>
                  <a:pt x="61912" y="152400"/>
                </a:cubicBezTo>
                <a:cubicBezTo>
                  <a:pt x="59293" y="152400"/>
                  <a:pt x="57150" y="150257"/>
                  <a:pt x="57150" y="147638"/>
                </a:cubicBezTo>
                <a:lnTo>
                  <a:pt x="57150" y="102334"/>
                </a:lnTo>
                <a:cubicBezTo>
                  <a:pt x="52685" y="103912"/>
                  <a:pt x="47863" y="104775"/>
                  <a:pt x="42863" y="104775"/>
                </a:cubicBezTo>
                <a:cubicBezTo>
                  <a:pt x="19199" y="104775"/>
                  <a:pt x="0" y="85576"/>
                  <a:pt x="0" y="61912"/>
                </a:cubicBezTo>
                <a:cubicBezTo>
                  <a:pt x="0" y="59293"/>
                  <a:pt x="2143" y="57150"/>
                  <a:pt x="4763" y="57150"/>
                </a:cubicBezTo>
                <a:lnTo>
                  <a:pt x="50066" y="57150"/>
                </a:lnTo>
                <a:cubicBezTo>
                  <a:pt x="48488" y="52685"/>
                  <a:pt x="47625" y="47863"/>
                  <a:pt x="47625" y="42863"/>
                </a:cubicBezTo>
                <a:close/>
                <a:moveTo>
                  <a:pt x="76200" y="85725"/>
                </a:moveTo>
                <a:cubicBezTo>
                  <a:pt x="81457" y="85725"/>
                  <a:pt x="85725" y="81457"/>
                  <a:pt x="85725" y="76200"/>
                </a:cubicBezTo>
                <a:cubicBezTo>
                  <a:pt x="85725" y="70943"/>
                  <a:pt x="81457" y="66675"/>
                  <a:pt x="76200" y="66675"/>
                </a:cubicBezTo>
                <a:cubicBezTo>
                  <a:pt x="70943" y="66675"/>
                  <a:pt x="66675" y="70943"/>
                  <a:pt x="66675" y="76200"/>
                </a:cubicBezTo>
                <a:cubicBezTo>
                  <a:pt x="66675" y="81457"/>
                  <a:pt x="70943" y="85725"/>
                  <a:pt x="76200" y="85725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3" name="Text 21"/>
          <p:cNvSpPr/>
          <p:nvPr/>
        </p:nvSpPr>
        <p:spPr>
          <a:xfrm>
            <a:off x="1149350" y="3454403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Steam Turbine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68350" y="3816353"/>
            <a:ext cx="2876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High-pressure steam expands through turbine blades, producing mechanical work. Isentropic expansion.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5641" y="3282953"/>
            <a:ext cx="3124200" cy="1371600"/>
          </a:xfrm>
          <a:custGeom>
            <a:avLst/>
            <a:gdLst/>
            <a:ahLst/>
            <a:cxnLst/>
            <a:rect l="l" t="t" r="r" b="b"/>
            <a:pathLst>
              <a:path w="3124200" h="1371600">
                <a:moveTo>
                  <a:pt x="38100" y="0"/>
                </a:moveTo>
                <a:lnTo>
                  <a:pt x="3047994" y="0"/>
                </a:lnTo>
                <a:cubicBezTo>
                  <a:pt x="3090081" y="0"/>
                  <a:pt x="3124200" y="34119"/>
                  <a:pt x="3124200" y="76206"/>
                </a:cubicBezTo>
                <a:lnTo>
                  <a:pt x="3124200" y="1295394"/>
                </a:lnTo>
                <a:cubicBezTo>
                  <a:pt x="3124200" y="1337481"/>
                  <a:pt x="3090081" y="1371600"/>
                  <a:pt x="3047994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3855641" y="3282953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7" name="Shape 25"/>
          <p:cNvSpPr/>
          <p:nvPr/>
        </p:nvSpPr>
        <p:spPr>
          <a:xfrm>
            <a:off x="4027091" y="343535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4103291" y="351155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85" y="0"/>
                </a:moveTo>
                <a:cubicBezTo>
                  <a:pt x="85785" y="-5269"/>
                  <a:pt x="81528" y="-9525"/>
                  <a:pt x="76260" y="-9525"/>
                </a:cubicBezTo>
                <a:cubicBezTo>
                  <a:pt x="70991" y="-9525"/>
                  <a:pt x="66735" y="-5269"/>
                  <a:pt x="66735" y="0"/>
                </a:cubicBezTo>
                <a:lnTo>
                  <a:pt x="66735" y="18484"/>
                </a:lnTo>
                <a:lnTo>
                  <a:pt x="62270" y="14020"/>
                </a:lnTo>
                <a:cubicBezTo>
                  <a:pt x="59472" y="11222"/>
                  <a:pt x="54947" y="11222"/>
                  <a:pt x="52179" y="14020"/>
                </a:cubicBezTo>
                <a:cubicBezTo>
                  <a:pt x="49411" y="16818"/>
                  <a:pt x="49381" y="21342"/>
                  <a:pt x="52179" y="24110"/>
                </a:cubicBezTo>
                <a:lnTo>
                  <a:pt x="66764" y="38695"/>
                </a:lnTo>
                <a:lnTo>
                  <a:pt x="66764" y="59710"/>
                </a:lnTo>
                <a:lnTo>
                  <a:pt x="48548" y="49203"/>
                </a:lnTo>
                <a:lnTo>
                  <a:pt x="43220" y="29289"/>
                </a:lnTo>
                <a:cubicBezTo>
                  <a:pt x="42208" y="25479"/>
                  <a:pt x="38279" y="23217"/>
                  <a:pt x="34469" y="24229"/>
                </a:cubicBezTo>
                <a:cubicBezTo>
                  <a:pt x="30659" y="25241"/>
                  <a:pt x="28367" y="29170"/>
                  <a:pt x="29379" y="32980"/>
                </a:cubicBezTo>
                <a:lnTo>
                  <a:pt x="31016" y="39082"/>
                </a:lnTo>
                <a:lnTo>
                  <a:pt x="15032" y="29855"/>
                </a:lnTo>
                <a:cubicBezTo>
                  <a:pt x="10478" y="27236"/>
                  <a:pt x="4643" y="28783"/>
                  <a:pt x="2024" y="33338"/>
                </a:cubicBezTo>
                <a:cubicBezTo>
                  <a:pt x="-595" y="37892"/>
                  <a:pt x="952" y="43726"/>
                  <a:pt x="5507" y="46345"/>
                </a:cubicBezTo>
                <a:lnTo>
                  <a:pt x="21491" y="55572"/>
                </a:lnTo>
                <a:lnTo>
                  <a:pt x="15389" y="57210"/>
                </a:lnTo>
                <a:cubicBezTo>
                  <a:pt x="11579" y="58222"/>
                  <a:pt x="9317" y="62151"/>
                  <a:pt x="10329" y="65961"/>
                </a:cubicBezTo>
                <a:cubicBezTo>
                  <a:pt x="11341" y="69771"/>
                  <a:pt x="15270" y="72033"/>
                  <a:pt x="19080" y="71021"/>
                </a:cubicBezTo>
                <a:lnTo>
                  <a:pt x="38993" y="65693"/>
                </a:lnTo>
                <a:lnTo>
                  <a:pt x="57210" y="76200"/>
                </a:lnTo>
                <a:lnTo>
                  <a:pt x="38993" y="86707"/>
                </a:lnTo>
                <a:lnTo>
                  <a:pt x="19080" y="81379"/>
                </a:lnTo>
                <a:cubicBezTo>
                  <a:pt x="15270" y="80367"/>
                  <a:pt x="11341" y="82629"/>
                  <a:pt x="10329" y="86439"/>
                </a:cubicBezTo>
                <a:cubicBezTo>
                  <a:pt x="9317" y="90249"/>
                  <a:pt x="11579" y="94178"/>
                  <a:pt x="15389" y="95190"/>
                </a:cubicBezTo>
                <a:lnTo>
                  <a:pt x="21491" y="96828"/>
                </a:lnTo>
                <a:lnTo>
                  <a:pt x="5507" y="106055"/>
                </a:lnTo>
                <a:cubicBezTo>
                  <a:pt x="953" y="108674"/>
                  <a:pt x="-595" y="114508"/>
                  <a:pt x="2024" y="119062"/>
                </a:cubicBezTo>
                <a:cubicBezTo>
                  <a:pt x="4643" y="123617"/>
                  <a:pt x="10477" y="125194"/>
                  <a:pt x="15032" y="122545"/>
                </a:cubicBezTo>
                <a:lnTo>
                  <a:pt x="31016" y="113318"/>
                </a:lnTo>
                <a:lnTo>
                  <a:pt x="29379" y="119420"/>
                </a:lnTo>
                <a:cubicBezTo>
                  <a:pt x="28367" y="123230"/>
                  <a:pt x="30629" y="127159"/>
                  <a:pt x="34439" y="128171"/>
                </a:cubicBezTo>
                <a:cubicBezTo>
                  <a:pt x="38249" y="129183"/>
                  <a:pt x="42178" y="126921"/>
                  <a:pt x="43190" y="123111"/>
                </a:cubicBezTo>
                <a:lnTo>
                  <a:pt x="48518" y="103197"/>
                </a:lnTo>
                <a:lnTo>
                  <a:pt x="66735" y="92690"/>
                </a:lnTo>
                <a:lnTo>
                  <a:pt x="66735" y="113705"/>
                </a:lnTo>
                <a:lnTo>
                  <a:pt x="52149" y="128290"/>
                </a:lnTo>
                <a:cubicBezTo>
                  <a:pt x="49351" y="131088"/>
                  <a:pt x="49351" y="135612"/>
                  <a:pt x="52149" y="138380"/>
                </a:cubicBezTo>
                <a:cubicBezTo>
                  <a:pt x="54947" y="141149"/>
                  <a:pt x="59472" y="141178"/>
                  <a:pt x="62240" y="138380"/>
                </a:cubicBezTo>
                <a:lnTo>
                  <a:pt x="66705" y="133916"/>
                </a:lnTo>
                <a:lnTo>
                  <a:pt x="66705" y="152400"/>
                </a:lnTo>
                <a:cubicBezTo>
                  <a:pt x="66705" y="157669"/>
                  <a:pt x="70961" y="161925"/>
                  <a:pt x="76230" y="161925"/>
                </a:cubicBezTo>
                <a:cubicBezTo>
                  <a:pt x="81498" y="161925"/>
                  <a:pt x="85755" y="157669"/>
                  <a:pt x="85755" y="152400"/>
                </a:cubicBezTo>
                <a:lnTo>
                  <a:pt x="85755" y="133916"/>
                </a:lnTo>
                <a:lnTo>
                  <a:pt x="90220" y="138380"/>
                </a:lnTo>
                <a:cubicBezTo>
                  <a:pt x="93018" y="141178"/>
                  <a:pt x="97542" y="141178"/>
                  <a:pt x="100310" y="138380"/>
                </a:cubicBezTo>
                <a:cubicBezTo>
                  <a:pt x="103078" y="135582"/>
                  <a:pt x="103108" y="131058"/>
                  <a:pt x="100310" y="128290"/>
                </a:cubicBezTo>
                <a:lnTo>
                  <a:pt x="85725" y="113705"/>
                </a:lnTo>
                <a:lnTo>
                  <a:pt x="85725" y="92690"/>
                </a:lnTo>
                <a:lnTo>
                  <a:pt x="103942" y="103197"/>
                </a:lnTo>
                <a:lnTo>
                  <a:pt x="109270" y="123111"/>
                </a:lnTo>
                <a:cubicBezTo>
                  <a:pt x="110282" y="126921"/>
                  <a:pt x="114211" y="129183"/>
                  <a:pt x="118021" y="128171"/>
                </a:cubicBezTo>
                <a:cubicBezTo>
                  <a:pt x="121831" y="127159"/>
                  <a:pt x="124093" y="123230"/>
                  <a:pt x="123081" y="119420"/>
                </a:cubicBezTo>
                <a:lnTo>
                  <a:pt x="121444" y="113318"/>
                </a:lnTo>
                <a:lnTo>
                  <a:pt x="137428" y="122545"/>
                </a:lnTo>
                <a:cubicBezTo>
                  <a:pt x="141982" y="125164"/>
                  <a:pt x="147816" y="123617"/>
                  <a:pt x="150435" y="119062"/>
                </a:cubicBezTo>
                <a:cubicBezTo>
                  <a:pt x="153055" y="114508"/>
                  <a:pt x="151507" y="108674"/>
                  <a:pt x="146953" y="106055"/>
                </a:cubicBezTo>
                <a:lnTo>
                  <a:pt x="130969" y="96828"/>
                </a:lnTo>
                <a:lnTo>
                  <a:pt x="137071" y="95190"/>
                </a:lnTo>
                <a:cubicBezTo>
                  <a:pt x="140881" y="94178"/>
                  <a:pt x="143143" y="90249"/>
                  <a:pt x="142131" y="86439"/>
                </a:cubicBezTo>
                <a:cubicBezTo>
                  <a:pt x="141119" y="82629"/>
                  <a:pt x="137190" y="80367"/>
                  <a:pt x="133380" y="81379"/>
                </a:cubicBezTo>
                <a:lnTo>
                  <a:pt x="113467" y="86707"/>
                </a:lnTo>
                <a:lnTo>
                  <a:pt x="95250" y="76200"/>
                </a:lnTo>
                <a:lnTo>
                  <a:pt x="113467" y="65693"/>
                </a:lnTo>
                <a:lnTo>
                  <a:pt x="133380" y="71021"/>
                </a:lnTo>
                <a:cubicBezTo>
                  <a:pt x="137190" y="72033"/>
                  <a:pt x="141119" y="69771"/>
                  <a:pt x="142131" y="65961"/>
                </a:cubicBezTo>
                <a:cubicBezTo>
                  <a:pt x="143143" y="62151"/>
                  <a:pt x="140881" y="58222"/>
                  <a:pt x="137071" y="57210"/>
                </a:cubicBezTo>
                <a:lnTo>
                  <a:pt x="130969" y="55572"/>
                </a:lnTo>
                <a:lnTo>
                  <a:pt x="146953" y="46345"/>
                </a:lnTo>
                <a:cubicBezTo>
                  <a:pt x="151507" y="43726"/>
                  <a:pt x="153085" y="37892"/>
                  <a:pt x="150435" y="33337"/>
                </a:cubicBezTo>
                <a:cubicBezTo>
                  <a:pt x="147786" y="28783"/>
                  <a:pt x="141982" y="27236"/>
                  <a:pt x="137428" y="29855"/>
                </a:cubicBezTo>
                <a:lnTo>
                  <a:pt x="121444" y="39082"/>
                </a:lnTo>
                <a:lnTo>
                  <a:pt x="123081" y="32980"/>
                </a:lnTo>
                <a:cubicBezTo>
                  <a:pt x="124093" y="29170"/>
                  <a:pt x="121831" y="25241"/>
                  <a:pt x="118021" y="24229"/>
                </a:cubicBezTo>
                <a:cubicBezTo>
                  <a:pt x="114211" y="23217"/>
                  <a:pt x="110282" y="25479"/>
                  <a:pt x="109270" y="29289"/>
                </a:cubicBezTo>
                <a:lnTo>
                  <a:pt x="103942" y="49203"/>
                </a:lnTo>
                <a:lnTo>
                  <a:pt x="85725" y="59710"/>
                </a:lnTo>
                <a:lnTo>
                  <a:pt x="85725" y="38695"/>
                </a:lnTo>
                <a:lnTo>
                  <a:pt x="100310" y="24110"/>
                </a:lnTo>
                <a:cubicBezTo>
                  <a:pt x="103108" y="21312"/>
                  <a:pt x="103108" y="16788"/>
                  <a:pt x="100310" y="14020"/>
                </a:cubicBezTo>
                <a:cubicBezTo>
                  <a:pt x="97512" y="11251"/>
                  <a:pt x="92988" y="11222"/>
                  <a:pt x="90220" y="14020"/>
                </a:cubicBezTo>
                <a:lnTo>
                  <a:pt x="85755" y="18484"/>
                </a:lnTo>
                <a:lnTo>
                  <a:pt x="85755" y="0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9" name="Text 27"/>
          <p:cNvSpPr/>
          <p:nvPr/>
        </p:nvSpPr>
        <p:spPr>
          <a:xfrm>
            <a:off x="4408091" y="3454403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Condenser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027091" y="3816353"/>
            <a:ext cx="2876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Exhaust steam condenses at constant pressure, rejecting heat to cooling medium. Completes the cycle.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4175" y="5286378"/>
            <a:ext cx="6788150" cy="1187450"/>
          </a:xfrm>
          <a:custGeom>
            <a:avLst/>
            <a:gdLst/>
            <a:ahLst/>
            <a:cxnLst/>
            <a:rect l="l" t="t" r="r" b="b"/>
            <a:pathLst>
              <a:path w="6788150" h="1187450">
                <a:moveTo>
                  <a:pt x="114304" y="0"/>
                </a:moveTo>
                <a:lnTo>
                  <a:pt x="6673846" y="0"/>
                </a:lnTo>
                <a:cubicBezTo>
                  <a:pt x="6736974" y="0"/>
                  <a:pt x="6788150" y="51176"/>
                  <a:pt x="6788150" y="114304"/>
                </a:cubicBezTo>
                <a:lnTo>
                  <a:pt x="6788150" y="1073146"/>
                </a:lnTo>
                <a:cubicBezTo>
                  <a:pt x="6788150" y="1136274"/>
                  <a:pt x="6736974" y="1187450"/>
                  <a:pt x="6673846" y="1187450"/>
                </a:cubicBezTo>
                <a:lnTo>
                  <a:pt x="114304" y="1187450"/>
                </a:lnTo>
                <a:cubicBezTo>
                  <a:pt x="51176" y="1187450"/>
                  <a:pt x="0" y="1136274"/>
                  <a:pt x="0" y="1073146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563563" y="54895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51000" y="20092"/>
                </a:moveTo>
                <a:cubicBezTo>
                  <a:pt x="66470" y="-6697"/>
                  <a:pt x="105147" y="-6697"/>
                  <a:pt x="120618" y="20092"/>
                </a:cubicBezTo>
                <a:lnTo>
                  <a:pt x="133108" y="41724"/>
                </a:lnTo>
                <a:lnTo>
                  <a:pt x="142384" y="36366"/>
                </a:lnTo>
                <a:cubicBezTo>
                  <a:pt x="145197" y="34725"/>
                  <a:pt x="148713" y="34960"/>
                  <a:pt x="151291" y="36935"/>
                </a:cubicBezTo>
                <a:cubicBezTo>
                  <a:pt x="153870" y="38911"/>
                  <a:pt x="155008" y="42260"/>
                  <a:pt x="154171" y="45407"/>
                </a:cubicBezTo>
                <a:lnTo>
                  <a:pt x="146302" y="74675"/>
                </a:lnTo>
                <a:cubicBezTo>
                  <a:pt x="145163" y="78961"/>
                  <a:pt x="140743" y="81506"/>
                  <a:pt x="136457" y="80367"/>
                </a:cubicBezTo>
                <a:lnTo>
                  <a:pt x="107190" y="72531"/>
                </a:lnTo>
                <a:cubicBezTo>
                  <a:pt x="104042" y="71694"/>
                  <a:pt x="101731" y="69049"/>
                  <a:pt x="101296" y="65834"/>
                </a:cubicBezTo>
                <a:cubicBezTo>
                  <a:pt x="100861" y="62619"/>
                  <a:pt x="102435" y="59438"/>
                  <a:pt x="105248" y="57831"/>
                </a:cubicBezTo>
                <a:lnTo>
                  <a:pt x="114523" y="52473"/>
                </a:lnTo>
                <a:lnTo>
                  <a:pt x="102033" y="30841"/>
                </a:lnTo>
                <a:cubicBezTo>
                  <a:pt x="94800" y="18351"/>
                  <a:pt x="76784" y="18351"/>
                  <a:pt x="69551" y="30841"/>
                </a:cubicBezTo>
                <a:lnTo>
                  <a:pt x="67776" y="33888"/>
                </a:lnTo>
                <a:cubicBezTo>
                  <a:pt x="64830" y="39012"/>
                  <a:pt x="58266" y="40753"/>
                  <a:pt x="53143" y="37806"/>
                </a:cubicBezTo>
                <a:cubicBezTo>
                  <a:pt x="48019" y="34859"/>
                  <a:pt x="46278" y="28296"/>
                  <a:pt x="49225" y="23139"/>
                </a:cubicBezTo>
                <a:lnTo>
                  <a:pt x="51000" y="20092"/>
                </a:lnTo>
                <a:close/>
                <a:moveTo>
                  <a:pt x="150588" y="93460"/>
                </a:moveTo>
                <a:cubicBezTo>
                  <a:pt x="155711" y="90514"/>
                  <a:pt x="162275" y="92255"/>
                  <a:pt x="165222" y="97378"/>
                </a:cubicBezTo>
                <a:lnTo>
                  <a:pt x="166996" y="100425"/>
                </a:lnTo>
                <a:cubicBezTo>
                  <a:pt x="182467" y="127215"/>
                  <a:pt x="163145" y="160701"/>
                  <a:pt x="132204" y="160701"/>
                </a:cubicBezTo>
                <a:lnTo>
                  <a:pt x="107223" y="160701"/>
                </a:lnTo>
                <a:lnTo>
                  <a:pt x="107223" y="171417"/>
                </a:lnTo>
                <a:cubicBezTo>
                  <a:pt x="107223" y="174665"/>
                  <a:pt x="105281" y="177611"/>
                  <a:pt x="102267" y="178850"/>
                </a:cubicBezTo>
                <a:cubicBezTo>
                  <a:pt x="99253" y="180089"/>
                  <a:pt x="95804" y="179420"/>
                  <a:pt x="93494" y="177109"/>
                </a:cubicBezTo>
                <a:lnTo>
                  <a:pt x="72063" y="155678"/>
                </a:lnTo>
                <a:cubicBezTo>
                  <a:pt x="68915" y="152530"/>
                  <a:pt x="68915" y="147440"/>
                  <a:pt x="72063" y="144326"/>
                </a:cubicBezTo>
                <a:lnTo>
                  <a:pt x="93494" y="122895"/>
                </a:lnTo>
                <a:cubicBezTo>
                  <a:pt x="95804" y="120584"/>
                  <a:pt x="99253" y="119915"/>
                  <a:pt x="102267" y="121154"/>
                </a:cubicBezTo>
                <a:cubicBezTo>
                  <a:pt x="105281" y="122393"/>
                  <a:pt x="107223" y="125339"/>
                  <a:pt x="107223" y="128588"/>
                </a:cubicBezTo>
                <a:lnTo>
                  <a:pt x="107223" y="139303"/>
                </a:lnTo>
                <a:lnTo>
                  <a:pt x="132204" y="139303"/>
                </a:lnTo>
                <a:cubicBezTo>
                  <a:pt x="146637" y="139303"/>
                  <a:pt x="155678" y="123665"/>
                  <a:pt x="148445" y="111175"/>
                </a:cubicBezTo>
                <a:lnTo>
                  <a:pt x="146670" y="108127"/>
                </a:lnTo>
                <a:cubicBezTo>
                  <a:pt x="143723" y="103004"/>
                  <a:pt x="145465" y="96441"/>
                  <a:pt x="150588" y="93494"/>
                </a:cubicBezTo>
                <a:close/>
                <a:moveTo>
                  <a:pt x="17078" y="78827"/>
                </a:moveTo>
                <a:lnTo>
                  <a:pt x="7802" y="73469"/>
                </a:lnTo>
                <a:cubicBezTo>
                  <a:pt x="4989" y="71828"/>
                  <a:pt x="3416" y="68680"/>
                  <a:pt x="3851" y="65466"/>
                </a:cubicBezTo>
                <a:cubicBezTo>
                  <a:pt x="4286" y="62251"/>
                  <a:pt x="6597" y="59606"/>
                  <a:pt x="9745" y="58769"/>
                </a:cubicBezTo>
                <a:lnTo>
                  <a:pt x="39012" y="50899"/>
                </a:lnTo>
                <a:cubicBezTo>
                  <a:pt x="43298" y="49761"/>
                  <a:pt x="47718" y="52306"/>
                  <a:pt x="48857" y="56592"/>
                </a:cubicBezTo>
                <a:lnTo>
                  <a:pt x="56692" y="85859"/>
                </a:lnTo>
                <a:cubicBezTo>
                  <a:pt x="57530" y="89007"/>
                  <a:pt x="56391" y="92322"/>
                  <a:pt x="53813" y="94331"/>
                </a:cubicBezTo>
                <a:cubicBezTo>
                  <a:pt x="51234" y="96340"/>
                  <a:pt x="47718" y="96541"/>
                  <a:pt x="44905" y="94900"/>
                </a:cubicBezTo>
                <a:lnTo>
                  <a:pt x="35629" y="89542"/>
                </a:lnTo>
                <a:lnTo>
                  <a:pt x="23139" y="111175"/>
                </a:lnTo>
                <a:cubicBezTo>
                  <a:pt x="15906" y="123665"/>
                  <a:pt x="24947" y="139303"/>
                  <a:pt x="39380" y="139303"/>
                </a:cubicBezTo>
                <a:lnTo>
                  <a:pt x="42929" y="139303"/>
                </a:lnTo>
                <a:cubicBezTo>
                  <a:pt x="48857" y="139303"/>
                  <a:pt x="53645" y="144092"/>
                  <a:pt x="53645" y="150019"/>
                </a:cubicBezTo>
                <a:cubicBezTo>
                  <a:pt x="53645" y="155946"/>
                  <a:pt x="48857" y="160734"/>
                  <a:pt x="42929" y="160734"/>
                </a:cubicBezTo>
                <a:lnTo>
                  <a:pt x="39380" y="160734"/>
                </a:lnTo>
                <a:cubicBezTo>
                  <a:pt x="8472" y="160734"/>
                  <a:pt x="-10850" y="127248"/>
                  <a:pt x="4621" y="100459"/>
                </a:cubicBezTo>
                <a:lnTo>
                  <a:pt x="17078" y="78827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3" name="Text 31"/>
          <p:cNvSpPr/>
          <p:nvPr/>
        </p:nvSpPr>
        <p:spPr>
          <a:xfrm>
            <a:off x="758825" y="5441952"/>
            <a:ext cx="634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Waste Heat Recovery Integration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39750" y="5822952"/>
            <a:ext cx="6553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Exhaust gases from gas turbine (≈600°C) drive the HRSG, recovering waste heat to power the steam cycle. This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combined cycle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approach significantly improves overall system efficiency.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333555" y="1184275"/>
            <a:ext cx="4473575" cy="3597275"/>
          </a:xfrm>
          <a:custGeom>
            <a:avLst/>
            <a:gdLst/>
            <a:ahLst/>
            <a:cxnLst/>
            <a:rect l="l" t="t" r="r" b="b"/>
            <a:pathLst>
              <a:path w="4473575" h="3597275">
                <a:moveTo>
                  <a:pt x="114285" y="0"/>
                </a:moveTo>
                <a:lnTo>
                  <a:pt x="4359290" y="0"/>
                </a:lnTo>
                <a:cubicBezTo>
                  <a:pt x="4422408" y="0"/>
                  <a:pt x="4473575" y="51167"/>
                  <a:pt x="4473575" y="114285"/>
                </a:cubicBezTo>
                <a:lnTo>
                  <a:pt x="4473575" y="3482990"/>
                </a:lnTo>
                <a:cubicBezTo>
                  <a:pt x="4473575" y="3546108"/>
                  <a:pt x="4422408" y="3597275"/>
                  <a:pt x="4359290" y="3597275"/>
                </a:cubicBezTo>
                <a:lnTo>
                  <a:pt x="114285" y="3597275"/>
                </a:lnTo>
                <a:cubicBezTo>
                  <a:pt x="51167" y="3597275"/>
                  <a:pt x="0" y="3546108"/>
                  <a:pt x="0" y="3482990"/>
                </a:cubicBezTo>
                <a:lnTo>
                  <a:pt x="0" y="114285"/>
                </a:lnTo>
                <a:cubicBezTo>
                  <a:pt x="0" y="51210"/>
                  <a:pt x="51210" y="0"/>
                  <a:pt x="114285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7551043" y="141605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7" name="Text 35"/>
          <p:cNvSpPr/>
          <p:nvPr/>
        </p:nvSpPr>
        <p:spPr>
          <a:xfrm>
            <a:off x="7765356" y="1377951"/>
            <a:ext cx="3943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530406" y="1800226"/>
            <a:ext cx="4083050" cy="768350"/>
          </a:xfrm>
          <a:custGeom>
            <a:avLst/>
            <a:gdLst/>
            <a:ahLst/>
            <a:cxnLst/>
            <a:rect l="l" t="t" r="r" b="b"/>
            <a:pathLst>
              <a:path w="4083050" h="768350">
                <a:moveTo>
                  <a:pt x="76197" y="0"/>
                </a:moveTo>
                <a:lnTo>
                  <a:pt x="4006853" y="0"/>
                </a:lnTo>
                <a:cubicBezTo>
                  <a:pt x="4048935" y="0"/>
                  <a:pt x="4083050" y="34115"/>
                  <a:pt x="4083050" y="76197"/>
                </a:cubicBezTo>
                <a:lnTo>
                  <a:pt x="4083050" y="692153"/>
                </a:lnTo>
                <a:cubicBezTo>
                  <a:pt x="4083050" y="734235"/>
                  <a:pt x="4048935" y="768350"/>
                  <a:pt x="40068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7685981" y="1993902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Steam Cycle Efficiency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647363" y="1955802"/>
            <a:ext cx="923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35-40%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685981" y="2336802"/>
            <a:ext cx="3771900" cy="76200"/>
          </a:xfrm>
          <a:custGeom>
            <a:avLst/>
            <a:gdLst/>
            <a:ahLst/>
            <a:cxnLst/>
            <a:rect l="l" t="t" r="r" b="b"/>
            <a:pathLst>
              <a:path w="3771900" h="76200">
                <a:moveTo>
                  <a:pt x="38100" y="0"/>
                </a:moveTo>
                <a:lnTo>
                  <a:pt x="3733800" y="0"/>
                </a:lnTo>
                <a:cubicBezTo>
                  <a:pt x="3754828" y="0"/>
                  <a:pt x="3771900" y="17072"/>
                  <a:pt x="3771900" y="38100"/>
                </a:cubicBezTo>
                <a:lnTo>
                  <a:pt x="3771900" y="38100"/>
                </a:lnTo>
                <a:cubicBezTo>
                  <a:pt x="3771900" y="59128"/>
                  <a:pt x="3754828" y="76200"/>
                  <a:pt x="3733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7685981" y="2336802"/>
            <a:ext cx="1390650" cy="76200"/>
          </a:xfrm>
          <a:custGeom>
            <a:avLst/>
            <a:gdLst/>
            <a:ahLst/>
            <a:cxnLst/>
            <a:rect l="l" t="t" r="r" b="b"/>
            <a:pathLst>
              <a:path w="1390650" h="76200">
                <a:moveTo>
                  <a:pt x="38100" y="0"/>
                </a:moveTo>
                <a:lnTo>
                  <a:pt x="1352550" y="0"/>
                </a:lnTo>
                <a:cubicBezTo>
                  <a:pt x="1373578" y="0"/>
                  <a:pt x="1390650" y="17072"/>
                  <a:pt x="1390650" y="38100"/>
                </a:cubicBezTo>
                <a:lnTo>
                  <a:pt x="1390650" y="38100"/>
                </a:lnTo>
                <a:cubicBezTo>
                  <a:pt x="1390650" y="59128"/>
                  <a:pt x="1373578" y="76200"/>
                  <a:pt x="13525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3" name="Shape 41"/>
          <p:cNvSpPr/>
          <p:nvPr/>
        </p:nvSpPr>
        <p:spPr>
          <a:xfrm>
            <a:off x="7530406" y="2689225"/>
            <a:ext cx="4083050" cy="768350"/>
          </a:xfrm>
          <a:custGeom>
            <a:avLst/>
            <a:gdLst/>
            <a:ahLst/>
            <a:cxnLst/>
            <a:rect l="l" t="t" r="r" b="b"/>
            <a:pathLst>
              <a:path w="4083050" h="768350">
                <a:moveTo>
                  <a:pt x="76197" y="0"/>
                </a:moveTo>
                <a:lnTo>
                  <a:pt x="4006853" y="0"/>
                </a:lnTo>
                <a:cubicBezTo>
                  <a:pt x="4048935" y="0"/>
                  <a:pt x="4083050" y="34115"/>
                  <a:pt x="4083050" y="76197"/>
                </a:cubicBezTo>
                <a:lnTo>
                  <a:pt x="4083050" y="692153"/>
                </a:lnTo>
                <a:cubicBezTo>
                  <a:pt x="4083050" y="734235"/>
                  <a:pt x="4048935" y="768350"/>
                  <a:pt x="40068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7685981" y="2882903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Heat Recovery Rate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17746" y="2844803"/>
            <a:ext cx="552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685981" y="3225803"/>
            <a:ext cx="3771900" cy="76200"/>
          </a:xfrm>
          <a:custGeom>
            <a:avLst/>
            <a:gdLst/>
            <a:ahLst/>
            <a:cxnLst/>
            <a:rect l="l" t="t" r="r" b="b"/>
            <a:pathLst>
              <a:path w="3771900" h="76200">
                <a:moveTo>
                  <a:pt x="38100" y="0"/>
                </a:moveTo>
                <a:lnTo>
                  <a:pt x="3733800" y="0"/>
                </a:lnTo>
                <a:cubicBezTo>
                  <a:pt x="3754828" y="0"/>
                  <a:pt x="3771900" y="17072"/>
                  <a:pt x="3771900" y="38100"/>
                </a:cubicBezTo>
                <a:lnTo>
                  <a:pt x="3771900" y="38100"/>
                </a:lnTo>
                <a:cubicBezTo>
                  <a:pt x="3771900" y="59128"/>
                  <a:pt x="3754828" y="76200"/>
                  <a:pt x="3733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7685981" y="3225803"/>
            <a:ext cx="3200400" cy="76200"/>
          </a:xfrm>
          <a:custGeom>
            <a:avLst/>
            <a:gdLst/>
            <a:ahLst/>
            <a:cxnLst/>
            <a:rect l="l" t="t" r="r" b="b"/>
            <a:pathLst>
              <a:path w="3200400" h="76200">
                <a:moveTo>
                  <a:pt x="38100" y="0"/>
                </a:moveTo>
                <a:lnTo>
                  <a:pt x="3162300" y="0"/>
                </a:lnTo>
                <a:cubicBezTo>
                  <a:pt x="3183328" y="0"/>
                  <a:pt x="3200400" y="17072"/>
                  <a:pt x="3200400" y="38100"/>
                </a:cubicBezTo>
                <a:lnTo>
                  <a:pt x="3200400" y="38100"/>
                </a:lnTo>
                <a:cubicBezTo>
                  <a:pt x="3200400" y="59128"/>
                  <a:pt x="3183328" y="76200"/>
                  <a:pt x="31623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48" name="Shape 46"/>
          <p:cNvSpPr/>
          <p:nvPr/>
        </p:nvSpPr>
        <p:spPr>
          <a:xfrm>
            <a:off x="7530406" y="3578227"/>
            <a:ext cx="4083050" cy="768350"/>
          </a:xfrm>
          <a:custGeom>
            <a:avLst/>
            <a:gdLst/>
            <a:ahLst/>
            <a:cxnLst/>
            <a:rect l="l" t="t" r="r" b="b"/>
            <a:pathLst>
              <a:path w="4083050" h="768350">
                <a:moveTo>
                  <a:pt x="76197" y="0"/>
                </a:moveTo>
                <a:lnTo>
                  <a:pt x="4006853" y="0"/>
                </a:lnTo>
                <a:cubicBezTo>
                  <a:pt x="4048935" y="0"/>
                  <a:pt x="4083050" y="34115"/>
                  <a:pt x="4083050" y="76197"/>
                </a:cubicBezTo>
                <a:lnTo>
                  <a:pt x="4083050" y="692153"/>
                </a:lnTo>
                <a:cubicBezTo>
                  <a:pt x="4083050" y="734235"/>
                  <a:pt x="4048935" y="768350"/>
                  <a:pt x="4006853" y="768350"/>
                </a:cubicBezTo>
                <a:lnTo>
                  <a:pt x="76197" y="768350"/>
                </a:lnTo>
                <a:cubicBezTo>
                  <a:pt x="34115" y="768350"/>
                  <a:pt x="0" y="734235"/>
                  <a:pt x="0" y="69215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7685981" y="377190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Combined Efficiency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662246" y="3733800"/>
            <a:ext cx="904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55-65%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685981" y="4114800"/>
            <a:ext cx="3771900" cy="76200"/>
          </a:xfrm>
          <a:custGeom>
            <a:avLst/>
            <a:gdLst/>
            <a:ahLst/>
            <a:cxnLst/>
            <a:rect l="l" t="t" r="r" b="b"/>
            <a:pathLst>
              <a:path w="3771900" h="76200">
                <a:moveTo>
                  <a:pt x="38100" y="0"/>
                </a:moveTo>
                <a:lnTo>
                  <a:pt x="3733800" y="0"/>
                </a:lnTo>
                <a:cubicBezTo>
                  <a:pt x="3754828" y="0"/>
                  <a:pt x="3771900" y="17072"/>
                  <a:pt x="3771900" y="38100"/>
                </a:cubicBezTo>
                <a:lnTo>
                  <a:pt x="3771900" y="38100"/>
                </a:lnTo>
                <a:cubicBezTo>
                  <a:pt x="3771900" y="59128"/>
                  <a:pt x="3754828" y="76200"/>
                  <a:pt x="3733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7685981" y="4114800"/>
            <a:ext cx="2257425" cy="76200"/>
          </a:xfrm>
          <a:custGeom>
            <a:avLst/>
            <a:gdLst/>
            <a:ahLst/>
            <a:cxnLst/>
            <a:rect l="l" t="t" r="r" b="b"/>
            <a:pathLst>
              <a:path w="2257425" h="76200">
                <a:moveTo>
                  <a:pt x="38100" y="0"/>
                </a:moveTo>
                <a:lnTo>
                  <a:pt x="2219325" y="0"/>
                </a:lnTo>
                <a:cubicBezTo>
                  <a:pt x="2240353" y="0"/>
                  <a:pt x="2257425" y="17072"/>
                  <a:pt x="2257425" y="38100"/>
                </a:cubicBezTo>
                <a:lnTo>
                  <a:pt x="2257425" y="38100"/>
                </a:lnTo>
                <a:cubicBezTo>
                  <a:pt x="2257425" y="59128"/>
                  <a:pt x="2240353" y="76200"/>
                  <a:pt x="22193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/>
              </a:gs>
              <a:gs pos="100000">
                <a:srgbClr val="38B2AC"/>
              </a:gs>
            </a:gsLst>
            <a:lin ang="0" scaled="1"/>
          </a:gradFill>
          <a:ln/>
        </p:spPr>
      </p:sp>
      <p:sp>
        <p:nvSpPr>
          <p:cNvPr id="53" name="Shape 51"/>
          <p:cNvSpPr/>
          <p:nvPr/>
        </p:nvSpPr>
        <p:spPr>
          <a:xfrm>
            <a:off x="7333555" y="4943478"/>
            <a:ext cx="4473575" cy="1530350"/>
          </a:xfrm>
          <a:custGeom>
            <a:avLst/>
            <a:gdLst/>
            <a:ahLst/>
            <a:cxnLst/>
            <a:rect l="l" t="t" r="r" b="b"/>
            <a:pathLst>
              <a:path w="4473575" h="1530350">
                <a:moveTo>
                  <a:pt x="114302" y="0"/>
                </a:moveTo>
                <a:lnTo>
                  <a:pt x="4359273" y="0"/>
                </a:lnTo>
                <a:cubicBezTo>
                  <a:pt x="4422400" y="0"/>
                  <a:pt x="4473575" y="51175"/>
                  <a:pt x="4473575" y="114302"/>
                </a:cubicBezTo>
                <a:lnTo>
                  <a:pt x="4473575" y="1416048"/>
                </a:lnTo>
                <a:cubicBezTo>
                  <a:pt x="4473575" y="1479175"/>
                  <a:pt x="4422400" y="1530350"/>
                  <a:pt x="4359273" y="1530350"/>
                </a:cubicBezTo>
                <a:lnTo>
                  <a:pt x="114302" y="1530350"/>
                </a:lnTo>
                <a:cubicBezTo>
                  <a:pt x="51175" y="1530350"/>
                  <a:pt x="0" y="1479175"/>
                  <a:pt x="0" y="14160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20000"/>
                </a:srgbClr>
              </a:gs>
              <a:gs pos="100000">
                <a:srgbClr val="38B2AC">
                  <a:alpha val="10000"/>
                </a:srgbClr>
              </a:gs>
            </a:gsLst>
            <a:lin ang="2700000" scaled="1"/>
          </a:gra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7489131" y="5099052"/>
            <a:ext cx="424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Operating Conditions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489131" y="5480052"/>
            <a:ext cx="1095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Steam Pressure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78158" y="5480052"/>
            <a:ext cx="75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10-15 MPa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489131" y="5784852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Steam Temperature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864057" y="5784852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500-600°C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489131" y="6089652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Condenser Pressure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082735" y="6089652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5-10 kPa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135" y="353135"/>
            <a:ext cx="11547528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b="1" spc="49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SIMULATION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3135" y="600330"/>
            <a:ext cx="11644640" cy="353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0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Modeling Assumptions &amp; Parameters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078" y="1097663"/>
            <a:ext cx="5664881" cy="5550112"/>
          </a:xfrm>
          <a:custGeom>
            <a:avLst/>
            <a:gdLst/>
            <a:ahLst/>
            <a:cxnLst/>
            <a:rect l="l" t="t" r="r" b="b"/>
            <a:pathLst>
              <a:path w="5664881" h="5550112">
                <a:moveTo>
                  <a:pt x="105952" y="0"/>
                </a:moveTo>
                <a:lnTo>
                  <a:pt x="5558929" y="0"/>
                </a:lnTo>
                <a:cubicBezTo>
                  <a:pt x="5617444" y="0"/>
                  <a:pt x="5664881" y="47436"/>
                  <a:pt x="5664881" y="105952"/>
                </a:cubicBezTo>
                <a:lnTo>
                  <a:pt x="5664881" y="5444160"/>
                </a:lnTo>
                <a:cubicBezTo>
                  <a:pt x="5664881" y="5502675"/>
                  <a:pt x="5617444" y="5550112"/>
                  <a:pt x="5558929" y="5550112"/>
                </a:cubicBezTo>
                <a:lnTo>
                  <a:pt x="105952" y="5550112"/>
                </a:lnTo>
                <a:cubicBezTo>
                  <a:pt x="47436" y="5550112"/>
                  <a:pt x="0" y="5502675"/>
                  <a:pt x="0" y="5444160"/>
                </a:cubicBezTo>
                <a:lnTo>
                  <a:pt x="0" y="105952"/>
                </a:lnTo>
                <a:cubicBezTo>
                  <a:pt x="0" y="47475"/>
                  <a:pt x="47475" y="0"/>
                  <a:pt x="105952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9731" y="1312489"/>
            <a:ext cx="132426" cy="176568"/>
          </a:xfrm>
          <a:custGeom>
            <a:avLst/>
            <a:gdLst/>
            <a:ahLst/>
            <a:cxnLst/>
            <a:rect l="l" t="t" r="r" b="b"/>
            <a:pathLst>
              <a:path w="132426" h="176568">
                <a:moveTo>
                  <a:pt x="107389" y="11035"/>
                </a:moveTo>
                <a:lnTo>
                  <a:pt x="110355" y="11035"/>
                </a:lnTo>
                <a:cubicBezTo>
                  <a:pt x="122528" y="11035"/>
                  <a:pt x="132426" y="20933"/>
                  <a:pt x="132426" y="33106"/>
                </a:cubicBezTo>
                <a:lnTo>
                  <a:pt x="132426" y="154497"/>
                </a:lnTo>
                <a:cubicBezTo>
                  <a:pt x="132426" y="166670"/>
                  <a:pt x="122528" y="176568"/>
                  <a:pt x="110355" y="176568"/>
                </a:cubicBezTo>
                <a:lnTo>
                  <a:pt x="22071" y="176568"/>
                </a:lnTo>
                <a:cubicBezTo>
                  <a:pt x="9897" y="176568"/>
                  <a:pt x="0" y="166670"/>
                  <a:pt x="0" y="154497"/>
                </a:cubicBezTo>
                <a:lnTo>
                  <a:pt x="0" y="33106"/>
                </a:lnTo>
                <a:cubicBezTo>
                  <a:pt x="0" y="20933"/>
                  <a:pt x="9897" y="11035"/>
                  <a:pt x="22071" y="11035"/>
                </a:cubicBezTo>
                <a:lnTo>
                  <a:pt x="25037" y="11035"/>
                </a:lnTo>
                <a:cubicBezTo>
                  <a:pt x="28830" y="4449"/>
                  <a:pt x="35969" y="0"/>
                  <a:pt x="44142" y="0"/>
                </a:cubicBezTo>
                <a:lnTo>
                  <a:pt x="88284" y="0"/>
                </a:lnTo>
                <a:cubicBezTo>
                  <a:pt x="96457" y="0"/>
                  <a:pt x="103596" y="4449"/>
                  <a:pt x="107389" y="11035"/>
                </a:cubicBezTo>
                <a:close/>
                <a:moveTo>
                  <a:pt x="85525" y="38624"/>
                </a:moveTo>
                <a:cubicBezTo>
                  <a:pt x="90112" y="38624"/>
                  <a:pt x="93802" y="34934"/>
                  <a:pt x="93802" y="30348"/>
                </a:cubicBezTo>
                <a:cubicBezTo>
                  <a:pt x="93802" y="25761"/>
                  <a:pt x="90112" y="22071"/>
                  <a:pt x="85525" y="22071"/>
                </a:cubicBezTo>
                <a:lnTo>
                  <a:pt x="46901" y="22071"/>
                </a:lnTo>
                <a:cubicBezTo>
                  <a:pt x="42314" y="22071"/>
                  <a:pt x="38624" y="25761"/>
                  <a:pt x="38624" y="30348"/>
                </a:cubicBezTo>
                <a:cubicBezTo>
                  <a:pt x="38624" y="34934"/>
                  <a:pt x="42314" y="38624"/>
                  <a:pt x="46901" y="38624"/>
                </a:cubicBezTo>
                <a:lnTo>
                  <a:pt x="85525" y="38624"/>
                </a:lnTo>
                <a:close/>
                <a:moveTo>
                  <a:pt x="95319" y="89905"/>
                </a:moveTo>
                <a:cubicBezTo>
                  <a:pt x="97733" y="86042"/>
                  <a:pt x="96560" y="80938"/>
                  <a:pt x="92698" y="78490"/>
                </a:cubicBezTo>
                <a:cubicBezTo>
                  <a:pt x="88836" y="76041"/>
                  <a:pt x="83732" y="77248"/>
                  <a:pt x="81283" y="81111"/>
                </a:cubicBezTo>
                <a:lnTo>
                  <a:pt x="60109" y="115010"/>
                </a:lnTo>
                <a:lnTo>
                  <a:pt x="50798" y="102595"/>
                </a:lnTo>
                <a:cubicBezTo>
                  <a:pt x="48039" y="98940"/>
                  <a:pt x="42866" y="98181"/>
                  <a:pt x="39210" y="100940"/>
                </a:cubicBezTo>
                <a:cubicBezTo>
                  <a:pt x="35555" y="103699"/>
                  <a:pt x="34796" y="108872"/>
                  <a:pt x="37555" y="112527"/>
                </a:cubicBezTo>
                <a:lnTo>
                  <a:pt x="54108" y="134598"/>
                </a:lnTo>
                <a:cubicBezTo>
                  <a:pt x="55729" y="136771"/>
                  <a:pt x="58350" y="138012"/>
                  <a:pt x="61074" y="137909"/>
                </a:cubicBezTo>
                <a:cubicBezTo>
                  <a:pt x="63799" y="137806"/>
                  <a:pt x="66282" y="136357"/>
                  <a:pt x="67730" y="134012"/>
                </a:cubicBezTo>
                <a:lnTo>
                  <a:pt x="95319" y="89870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756298" y="1277176"/>
            <a:ext cx="5173434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Assumptions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3245" y="1665625"/>
            <a:ext cx="5288203" cy="918152"/>
          </a:xfrm>
          <a:custGeom>
            <a:avLst/>
            <a:gdLst/>
            <a:ahLst/>
            <a:cxnLst/>
            <a:rect l="l" t="t" r="r" b="b"/>
            <a:pathLst>
              <a:path w="5288203" h="918152">
                <a:moveTo>
                  <a:pt x="35314" y="0"/>
                </a:moveTo>
                <a:lnTo>
                  <a:pt x="5217578" y="0"/>
                </a:lnTo>
                <a:cubicBezTo>
                  <a:pt x="5256583" y="0"/>
                  <a:pt x="5288203" y="31620"/>
                  <a:pt x="5288203" y="70624"/>
                </a:cubicBezTo>
                <a:lnTo>
                  <a:pt x="5288203" y="847528"/>
                </a:lnTo>
                <a:cubicBezTo>
                  <a:pt x="5288203" y="886533"/>
                  <a:pt x="5256583" y="918152"/>
                  <a:pt x="5217578" y="918152"/>
                </a:cubicBez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53245" y="1665625"/>
            <a:ext cx="35314" cy="918152"/>
          </a:xfrm>
          <a:custGeom>
            <a:avLst/>
            <a:gdLst/>
            <a:ahLst/>
            <a:cxnLst/>
            <a:rect l="l" t="t" r="r" b="b"/>
            <a:pathLst>
              <a:path w="35314" h="918152">
                <a:moveTo>
                  <a:pt x="35314" y="0"/>
                </a:moveTo>
                <a:lnTo>
                  <a:pt x="35314" y="0"/>
                </a:lnTo>
                <a:lnTo>
                  <a:pt x="35314" y="918152"/>
                </a:ln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9" name="Shape 7"/>
          <p:cNvSpPr/>
          <p:nvPr/>
        </p:nvSpPr>
        <p:spPr>
          <a:xfrm>
            <a:off x="676843" y="1789222"/>
            <a:ext cx="282508" cy="282508"/>
          </a:xfrm>
          <a:custGeom>
            <a:avLst/>
            <a:gdLst/>
            <a:ahLst/>
            <a:cxnLst/>
            <a:rect l="l" t="t" r="r" b="b"/>
            <a:pathLst>
              <a:path w="282508" h="282508">
                <a:moveTo>
                  <a:pt x="141254" y="0"/>
                </a:moveTo>
                <a:lnTo>
                  <a:pt x="141254" y="0"/>
                </a:lnTo>
                <a:cubicBezTo>
                  <a:pt x="219267" y="0"/>
                  <a:pt x="282508" y="63242"/>
                  <a:pt x="282508" y="141254"/>
                </a:cubicBezTo>
                <a:lnTo>
                  <a:pt x="282508" y="141254"/>
                </a:lnTo>
                <a:cubicBezTo>
                  <a:pt x="282508" y="219267"/>
                  <a:pt x="219267" y="282508"/>
                  <a:pt x="141254" y="282508"/>
                </a:cubicBezTo>
                <a:lnTo>
                  <a:pt x="141254" y="282508"/>
                </a:lnTo>
                <a:cubicBezTo>
                  <a:pt x="63242" y="282508"/>
                  <a:pt x="0" y="219267"/>
                  <a:pt x="0" y="141254"/>
                </a:cubicBezTo>
                <a:lnTo>
                  <a:pt x="0" y="141254"/>
                </a:lnTo>
                <a:cubicBezTo>
                  <a:pt x="0" y="63242"/>
                  <a:pt x="63242" y="0"/>
                  <a:pt x="141254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66230" y="1868678"/>
            <a:ext cx="108148" cy="123597"/>
          </a:xfrm>
          <a:custGeom>
            <a:avLst/>
            <a:gdLst/>
            <a:ahLst/>
            <a:cxnLst/>
            <a:rect l="l" t="t" r="r" b="b"/>
            <a:pathLst>
              <a:path w="108148" h="123597">
                <a:moveTo>
                  <a:pt x="104961" y="16922"/>
                </a:moveTo>
                <a:cubicBezTo>
                  <a:pt x="108413" y="19433"/>
                  <a:pt x="109186" y="24261"/>
                  <a:pt x="106675" y="27713"/>
                </a:cubicBezTo>
                <a:lnTo>
                  <a:pt x="44876" y="112686"/>
                </a:lnTo>
                <a:cubicBezTo>
                  <a:pt x="43549" y="114521"/>
                  <a:pt x="41497" y="115655"/>
                  <a:pt x="39228" y="115848"/>
                </a:cubicBezTo>
                <a:cubicBezTo>
                  <a:pt x="36959" y="116042"/>
                  <a:pt x="34762" y="115197"/>
                  <a:pt x="33169" y="113603"/>
                </a:cubicBezTo>
                <a:lnTo>
                  <a:pt x="2269" y="82704"/>
                </a:lnTo>
                <a:cubicBezTo>
                  <a:pt x="-748" y="79687"/>
                  <a:pt x="-748" y="74786"/>
                  <a:pt x="2269" y="71769"/>
                </a:cubicBezTo>
                <a:cubicBezTo>
                  <a:pt x="5287" y="68751"/>
                  <a:pt x="10187" y="68751"/>
                  <a:pt x="13205" y="71769"/>
                </a:cubicBezTo>
                <a:lnTo>
                  <a:pt x="37707" y="96271"/>
                </a:lnTo>
                <a:lnTo>
                  <a:pt x="94195" y="18612"/>
                </a:lnTo>
                <a:cubicBezTo>
                  <a:pt x="96705" y="15160"/>
                  <a:pt x="101533" y="14388"/>
                  <a:pt x="104985" y="16898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1" name="Text 9"/>
          <p:cNvSpPr/>
          <p:nvPr/>
        </p:nvSpPr>
        <p:spPr>
          <a:xfrm>
            <a:off x="1065292" y="1771566"/>
            <a:ext cx="4749671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Steady-State Operation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65292" y="2054074"/>
            <a:ext cx="4740843" cy="423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components operate at steady-state conditions with constant mass flow rates and properties.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3245" y="2689718"/>
            <a:ext cx="5288203" cy="918152"/>
          </a:xfrm>
          <a:custGeom>
            <a:avLst/>
            <a:gdLst/>
            <a:ahLst/>
            <a:cxnLst/>
            <a:rect l="l" t="t" r="r" b="b"/>
            <a:pathLst>
              <a:path w="5288203" h="918152">
                <a:moveTo>
                  <a:pt x="35314" y="0"/>
                </a:moveTo>
                <a:lnTo>
                  <a:pt x="5217578" y="0"/>
                </a:lnTo>
                <a:cubicBezTo>
                  <a:pt x="5256583" y="0"/>
                  <a:pt x="5288203" y="31620"/>
                  <a:pt x="5288203" y="70624"/>
                </a:cubicBezTo>
                <a:lnTo>
                  <a:pt x="5288203" y="847528"/>
                </a:lnTo>
                <a:cubicBezTo>
                  <a:pt x="5288203" y="886533"/>
                  <a:pt x="5256583" y="918152"/>
                  <a:pt x="5217578" y="918152"/>
                </a:cubicBez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53245" y="2689718"/>
            <a:ext cx="35314" cy="918152"/>
          </a:xfrm>
          <a:custGeom>
            <a:avLst/>
            <a:gdLst/>
            <a:ahLst/>
            <a:cxnLst/>
            <a:rect l="l" t="t" r="r" b="b"/>
            <a:pathLst>
              <a:path w="35314" h="918152">
                <a:moveTo>
                  <a:pt x="35314" y="0"/>
                </a:moveTo>
                <a:lnTo>
                  <a:pt x="35314" y="0"/>
                </a:lnTo>
                <a:lnTo>
                  <a:pt x="35314" y="918152"/>
                </a:ln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5" name="Shape 13"/>
          <p:cNvSpPr/>
          <p:nvPr/>
        </p:nvSpPr>
        <p:spPr>
          <a:xfrm>
            <a:off x="676843" y="2813315"/>
            <a:ext cx="282508" cy="282508"/>
          </a:xfrm>
          <a:custGeom>
            <a:avLst/>
            <a:gdLst/>
            <a:ahLst/>
            <a:cxnLst/>
            <a:rect l="l" t="t" r="r" b="b"/>
            <a:pathLst>
              <a:path w="282508" h="282508">
                <a:moveTo>
                  <a:pt x="141254" y="0"/>
                </a:moveTo>
                <a:lnTo>
                  <a:pt x="141254" y="0"/>
                </a:lnTo>
                <a:cubicBezTo>
                  <a:pt x="219267" y="0"/>
                  <a:pt x="282508" y="63242"/>
                  <a:pt x="282508" y="141254"/>
                </a:cubicBezTo>
                <a:lnTo>
                  <a:pt x="282508" y="141254"/>
                </a:lnTo>
                <a:cubicBezTo>
                  <a:pt x="282508" y="219267"/>
                  <a:pt x="219267" y="282508"/>
                  <a:pt x="141254" y="282508"/>
                </a:cubicBezTo>
                <a:lnTo>
                  <a:pt x="141254" y="282508"/>
                </a:lnTo>
                <a:cubicBezTo>
                  <a:pt x="63242" y="282508"/>
                  <a:pt x="0" y="219267"/>
                  <a:pt x="0" y="141254"/>
                </a:cubicBezTo>
                <a:lnTo>
                  <a:pt x="0" y="141254"/>
                </a:lnTo>
                <a:cubicBezTo>
                  <a:pt x="0" y="63242"/>
                  <a:pt x="63242" y="0"/>
                  <a:pt x="141254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66230" y="2892770"/>
            <a:ext cx="108148" cy="123597"/>
          </a:xfrm>
          <a:custGeom>
            <a:avLst/>
            <a:gdLst/>
            <a:ahLst/>
            <a:cxnLst/>
            <a:rect l="l" t="t" r="r" b="b"/>
            <a:pathLst>
              <a:path w="108148" h="123597">
                <a:moveTo>
                  <a:pt x="104961" y="16922"/>
                </a:moveTo>
                <a:cubicBezTo>
                  <a:pt x="108413" y="19433"/>
                  <a:pt x="109186" y="24261"/>
                  <a:pt x="106675" y="27713"/>
                </a:cubicBezTo>
                <a:lnTo>
                  <a:pt x="44876" y="112686"/>
                </a:lnTo>
                <a:cubicBezTo>
                  <a:pt x="43549" y="114521"/>
                  <a:pt x="41497" y="115655"/>
                  <a:pt x="39228" y="115848"/>
                </a:cubicBezTo>
                <a:cubicBezTo>
                  <a:pt x="36959" y="116042"/>
                  <a:pt x="34762" y="115197"/>
                  <a:pt x="33169" y="113603"/>
                </a:cubicBezTo>
                <a:lnTo>
                  <a:pt x="2269" y="82704"/>
                </a:lnTo>
                <a:cubicBezTo>
                  <a:pt x="-748" y="79687"/>
                  <a:pt x="-748" y="74786"/>
                  <a:pt x="2269" y="71769"/>
                </a:cubicBezTo>
                <a:cubicBezTo>
                  <a:pt x="5287" y="68751"/>
                  <a:pt x="10187" y="68751"/>
                  <a:pt x="13205" y="71769"/>
                </a:cubicBezTo>
                <a:lnTo>
                  <a:pt x="37707" y="96271"/>
                </a:lnTo>
                <a:lnTo>
                  <a:pt x="94195" y="18612"/>
                </a:lnTo>
                <a:cubicBezTo>
                  <a:pt x="96705" y="15160"/>
                  <a:pt x="101533" y="14388"/>
                  <a:pt x="104985" y="16898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7" name="Text 15"/>
          <p:cNvSpPr/>
          <p:nvPr/>
        </p:nvSpPr>
        <p:spPr>
          <a:xfrm>
            <a:off x="1065292" y="2795658"/>
            <a:ext cx="4749671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Ideal Gas Behavior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65292" y="3078167"/>
            <a:ext cx="4740843" cy="423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 and combustion products follow ideal gas law with constant specific heats.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3245" y="3713810"/>
            <a:ext cx="5288203" cy="918152"/>
          </a:xfrm>
          <a:custGeom>
            <a:avLst/>
            <a:gdLst/>
            <a:ahLst/>
            <a:cxnLst/>
            <a:rect l="l" t="t" r="r" b="b"/>
            <a:pathLst>
              <a:path w="5288203" h="918152">
                <a:moveTo>
                  <a:pt x="35314" y="0"/>
                </a:moveTo>
                <a:lnTo>
                  <a:pt x="5217578" y="0"/>
                </a:lnTo>
                <a:cubicBezTo>
                  <a:pt x="5256583" y="0"/>
                  <a:pt x="5288203" y="31620"/>
                  <a:pt x="5288203" y="70624"/>
                </a:cubicBezTo>
                <a:lnTo>
                  <a:pt x="5288203" y="847528"/>
                </a:lnTo>
                <a:cubicBezTo>
                  <a:pt x="5288203" y="886533"/>
                  <a:pt x="5256583" y="918152"/>
                  <a:pt x="5217578" y="918152"/>
                </a:cubicBez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53245" y="3713810"/>
            <a:ext cx="35314" cy="918152"/>
          </a:xfrm>
          <a:custGeom>
            <a:avLst/>
            <a:gdLst/>
            <a:ahLst/>
            <a:cxnLst/>
            <a:rect l="l" t="t" r="r" b="b"/>
            <a:pathLst>
              <a:path w="35314" h="918152">
                <a:moveTo>
                  <a:pt x="35314" y="0"/>
                </a:moveTo>
                <a:lnTo>
                  <a:pt x="35314" y="0"/>
                </a:lnTo>
                <a:lnTo>
                  <a:pt x="35314" y="918152"/>
                </a:ln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1" name="Shape 19"/>
          <p:cNvSpPr/>
          <p:nvPr/>
        </p:nvSpPr>
        <p:spPr>
          <a:xfrm>
            <a:off x="676843" y="3837408"/>
            <a:ext cx="282508" cy="282508"/>
          </a:xfrm>
          <a:custGeom>
            <a:avLst/>
            <a:gdLst/>
            <a:ahLst/>
            <a:cxnLst/>
            <a:rect l="l" t="t" r="r" b="b"/>
            <a:pathLst>
              <a:path w="282508" h="282508">
                <a:moveTo>
                  <a:pt x="141254" y="0"/>
                </a:moveTo>
                <a:lnTo>
                  <a:pt x="141254" y="0"/>
                </a:lnTo>
                <a:cubicBezTo>
                  <a:pt x="219267" y="0"/>
                  <a:pt x="282508" y="63242"/>
                  <a:pt x="282508" y="141254"/>
                </a:cubicBezTo>
                <a:lnTo>
                  <a:pt x="282508" y="141254"/>
                </a:lnTo>
                <a:cubicBezTo>
                  <a:pt x="282508" y="219267"/>
                  <a:pt x="219267" y="282508"/>
                  <a:pt x="141254" y="282508"/>
                </a:cubicBezTo>
                <a:lnTo>
                  <a:pt x="141254" y="282508"/>
                </a:lnTo>
                <a:cubicBezTo>
                  <a:pt x="63242" y="282508"/>
                  <a:pt x="0" y="219267"/>
                  <a:pt x="0" y="141254"/>
                </a:cubicBezTo>
                <a:lnTo>
                  <a:pt x="0" y="141254"/>
                </a:lnTo>
                <a:cubicBezTo>
                  <a:pt x="0" y="63242"/>
                  <a:pt x="63242" y="0"/>
                  <a:pt x="141254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66230" y="3916863"/>
            <a:ext cx="108148" cy="123597"/>
          </a:xfrm>
          <a:custGeom>
            <a:avLst/>
            <a:gdLst/>
            <a:ahLst/>
            <a:cxnLst/>
            <a:rect l="l" t="t" r="r" b="b"/>
            <a:pathLst>
              <a:path w="108148" h="123597">
                <a:moveTo>
                  <a:pt x="104961" y="16922"/>
                </a:moveTo>
                <a:cubicBezTo>
                  <a:pt x="108413" y="19433"/>
                  <a:pt x="109186" y="24261"/>
                  <a:pt x="106675" y="27713"/>
                </a:cubicBezTo>
                <a:lnTo>
                  <a:pt x="44876" y="112686"/>
                </a:lnTo>
                <a:cubicBezTo>
                  <a:pt x="43549" y="114521"/>
                  <a:pt x="41497" y="115655"/>
                  <a:pt x="39228" y="115848"/>
                </a:cubicBezTo>
                <a:cubicBezTo>
                  <a:pt x="36959" y="116042"/>
                  <a:pt x="34762" y="115197"/>
                  <a:pt x="33169" y="113603"/>
                </a:cubicBezTo>
                <a:lnTo>
                  <a:pt x="2269" y="82704"/>
                </a:lnTo>
                <a:cubicBezTo>
                  <a:pt x="-748" y="79687"/>
                  <a:pt x="-748" y="74786"/>
                  <a:pt x="2269" y="71769"/>
                </a:cubicBezTo>
                <a:cubicBezTo>
                  <a:pt x="5287" y="68751"/>
                  <a:pt x="10187" y="68751"/>
                  <a:pt x="13205" y="71769"/>
                </a:cubicBezTo>
                <a:lnTo>
                  <a:pt x="37707" y="96271"/>
                </a:lnTo>
                <a:lnTo>
                  <a:pt x="94195" y="18612"/>
                </a:lnTo>
                <a:cubicBezTo>
                  <a:pt x="96705" y="15160"/>
                  <a:pt x="101533" y="14388"/>
                  <a:pt x="104985" y="16898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3" name="Text 21"/>
          <p:cNvSpPr/>
          <p:nvPr/>
        </p:nvSpPr>
        <p:spPr>
          <a:xfrm>
            <a:off x="1065292" y="3819751"/>
            <a:ext cx="4749671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Fixed Air-Fuel Ratio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5292" y="4102259"/>
            <a:ext cx="4740843" cy="423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Combustion occurs with stoichiometric or fixed excess air ratio for complete combustion.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3245" y="4737903"/>
            <a:ext cx="5288203" cy="918152"/>
          </a:xfrm>
          <a:custGeom>
            <a:avLst/>
            <a:gdLst/>
            <a:ahLst/>
            <a:cxnLst/>
            <a:rect l="l" t="t" r="r" b="b"/>
            <a:pathLst>
              <a:path w="5288203" h="918152">
                <a:moveTo>
                  <a:pt x="35314" y="0"/>
                </a:moveTo>
                <a:lnTo>
                  <a:pt x="5217578" y="0"/>
                </a:lnTo>
                <a:cubicBezTo>
                  <a:pt x="5256583" y="0"/>
                  <a:pt x="5288203" y="31620"/>
                  <a:pt x="5288203" y="70624"/>
                </a:cubicBezTo>
                <a:lnTo>
                  <a:pt x="5288203" y="847528"/>
                </a:lnTo>
                <a:cubicBezTo>
                  <a:pt x="5288203" y="886533"/>
                  <a:pt x="5256583" y="918152"/>
                  <a:pt x="5217578" y="918152"/>
                </a:cubicBez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53245" y="4737903"/>
            <a:ext cx="35314" cy="918152"/>
          </a:xfrm>
          <a:custGeom>
            <a:avLst/>
            <a:gdLst/>
            <a:ahLst/>
            <a:cxnLst/>
            <a:rect l="l" t="t" r="r" b="b"/>
            <a:pathLst>
              <a:path w="35314" h="918152">
                <a:moveTo>
                  <a:pt x="35314" y="0"/>
                </a:moveTo>
                <a:lnTo>
                  <a:pt x="35314" y="0"/>
                </a:lnTo>
                <a:lnTo>
                  <a:pt x="35314" y="918152"/>
                </a:lnTo>
                <a:lnTo>
                  <a:pt x="35314" y="918152"/>
                </a:lnTo>
                <a:cubicBezTo>
                  <a:pt x="15810" y="918152"/>
                  <a:pt x="0" y="902342"/>
                  <a:pt x="0" y="882839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7" name="Shape 25"/>
          <p:cNvSpPr/>
          <p:nvPr/>
        </p:nvSpPr>
        <p:spPr>
          <a:xfrm>
            <a:off x="676843" y="4861500"/>
            <a:ext cx="282508" cy="282508"/>
          </a:xfrm>
          <a:custGeom>
            <a:avLst/>
            <a:gdLst/>
            <a:ahLst/>
            <a:cxnLst/>
            <a:rect l="l" t="t" r="r" b="b"/>
            <a:pathLst>
              <a:path w="282508" h="282508">
                <a:moveTo>
                  <a:pt x="141254" y="0"/>
                </a:moveTo>
                <a:lnTo>
                  <a:pt x="141254" y="0"/>
                </a:lnTo>
                <a:cubicBezTo>
                  <a:pt x="219267" y="0"/>
                  <a:pt x="282508" y="63242"/>
                  <a:pt x="282508" y="141254"/>
                </a:cubicBezTo>
                <a:lnTo>
                  <a:pt x="282508" y="141254"/>
                </a:lnTo>
                <a:cubicBezTo>
                  <a:pt x="282508" y="219267"/>
                  <a:pt x="219267" y="282508"/>
                  <a:pt x="141254" y="282508"/>
                </a:cubicBezTo>
                <a:lnTo>
                  <a:pt x="141254" y="282508"/>
                </a:lnTo>
                <a:cubicBezTo>
                  <a:pt x="63242" y="282508"/>
                  <a:pt x="0" y="219267"/>
                  <a:pt x="0" y="141254"/>
                </a:cubicBezTo>
                <a:lnTo>
                  <a:pt x="0" y="141254"/>
                </a:lnTo>
                <a:cubicBezTo>
                  <a:pt x="0" y="63242"/>
                  <a:pt x="63242" y="0"/>
                  <a:pt x="141254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66230" y="4940956"/>
            <a:ext cx="108148" cy="123597"/>
          </a:xfrm>
          <a:custGeom>
            <a:avLst/>
            <a:gdLst/>
            <a:ahLst/>
            <a:cxnLst/>
            <a:rect l="l" t="t" r="r" b="b"/>
            <a:pathLst>
              <a:path w="108148" h="123597">
                <a:moveTo>
                  <a:pt x="104961" y="16922"/>
                </a:moveTo>
                <a:cubicBezTo>
                  <a:pt x="108413" y="19433"/>
                  <a:pt x="109186" y="24261"/>
                  <a:pt x="106675" y="27713"/>
                </a:cubicBezTo>
                <a:lnTo>
                  <a:pt x="44876" y="112686"/>
                </a:lnTo>
                <a:cubicBezTo>
                  <a:pt x="43549" y="114521"/>
                  <a:pt x="41497" y="115655"/>
                  <a:pt x="39228" y="115848"/>
                </a:cubicBezTo>
                <a:cubicBezTo>
                  <a:pt x="36959" y="116042"/>
                  <a:pt x="34762" y="115197"/>
                  <a:pt x="33169" y="113603"/>
                </a:cubicBezTo>
                <a:lnTo>
                  <a:pt x="2269" y="82704"/>
                </a:lnTo>
                <a:cubicBezTo>
                  <a:pt x="-748" y="79687"/>
                  <a:pt x="-748" y="74786"/>
                  <a:pt x="2269" y="71769"/>
                </a:cubicBezTo>
                <a:cubicBezTo>
                  <a:pt x="5287" y="68751"/>
                  <a:pt x="10187" y="68751"/>
                  <a:pt x="13205" y="71769"/>
                </a:cubicBezTo>
                <a:lnTo>
                  <a:pt x="37707" y="96271"/>
                </a:lnTo>
                <a:lnTo>
                  <a:pt x="94195" y="18612"/>
                </a:lnTo>
                <a:cubicBezTo>
                  <a:pt x="96705" y="15160"/>
                  <a:pt x="101533" y="14388"/>
                  <a:pt x="104985" y="16898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9" name="Text 27"/>
          <p:cNvSpPr/>
          <p:nvPr/>
        </p:nvSpPr>
        <p:spPr>
          <a:xfrm>
            <a:off x="1065292" y="4843844"/>
            <a:ext cx="4749671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Negligible Pressure Losses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65292" y="5126352"/>
            <a:ext cx="4740843" cy="423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Pressure drops in heat exchangers, pipes, and combustor are negligible compared to operating pressures.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53245" y="5761996"/>
            <a:ext cx="5288203" cy="706271"/>
          </a:xfrm>
          <a:custGeom>
            <a:avLst/>
            <a:gdLst/>
            <a:ahLst/>
            <a:cxnLst/>
            <a:rect l="l" t="t" r="r" b="b"/>
            <a:pathLst>
              <a:path w="5288203" h="706271">
                <a:moveTo>
                  <a:pt x="35314" y="0"/>
                </a:moveTo>
                <a:lnTo>
                  <a:pt x="5217576" y="0"/>
                </a:lnTo>
                <a:cubicBezTo>
                  <a:pt x="5256582" y="0"/>
                  <a:pt x="5288203" y="31621"/>
                  <a:pt x="5288203" y="70627"/>
                </a:cubicBezTo>
                <a:lnTo>
                  <a:pt x="5288203" y="635644"/>
                </a:lnTo>
                <a:cubicBezTo>
                  <a:pt x="5288203" y="674650"/>
                  <a:pt x="5256582" y="706271"/>
                  <a:pt x="5217576" y="706271"/>
                </a:cubicBezTo>
                <a:lnTo>
                  <a:pt x="35314" y="706271"/>
                </a:lnTo>
                <a:cubicBezTo>
                  <a:pt x="15810" y="706271"/>
                  <a:pt x="0" y="690460"/>
                  <a:pt x="0" y="670957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553245" y="5761996"/>
            <a:ext cx="35314" cy="706271"/>
          </a:xfrm>
          <a:custGeom>
            <a:avLst/>
            <a:gdLst/>
            <a:ahLst/>
            <a:cxnLst/>
            <a:rect l="l" t="t" r="r" b="b"/>
            <a:pathLst>
              <a:path w="35314" h="706271">
                <a:moveTo>
                  <a:pt x="35314" y="0"/>
                </a:moveTo>
                <a:lnTo>
                  <a:pt x="35314" y="0"/>
                </a:lnTo>
                <a:lnTo>
                  <a:pt x="35314" y="706271"/>
                </a:lnTo>
                <a:lnTo>
                  <a:pt x="35314" y="706271"/>
                </a:lnTo>
                <a:cubicBezTo>
                  <a:pt x="15810" y="706271"/>
                  <a:pt x="0" y="690460"/>
                  <a:pt x="0" y="670957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3" name="Shape 31"/>
          <p:cNvSpPr/>
          <p:nvPr/>
        </p:nvSpPr>
        <p:spPr>
          <a:xfrm>
            <a:off x="676843" y="5885593"/>
            <a:ext cx="282508" cy="282508"/>
          </a:xfrm>
          <a:custGeom>
            <a:avLst/>
            <a:gdLst/>
            <a:ahLst/>
            <a:cxnLst/>
            <a:rect l="l" t="t" r="r" b="b"/>
            <a:pathLst>
              <a:path w="282508" h="282508">
                <a:moveTo>
                  <a:pt x="141254" y="0"/>
                </a:moveTo>
                <a:lnTo>
                  <a:pt x="141254" y="0"/>
                </a:lnTo>
                <a:cubicBezTo>
                  <a:pt x="219267" y="0"/>
                  <a:pt x="282508" y="63242"/>
                  <a:pt x="282508" y="141254"/>
                </a:cubicBezTo>
                <a:lnTo>
                  <a:pt x="282508" y="141254"/>
                </a:lnTo>
                <a:cubicBezTo>
                  <a:pt x="282508" y="219267"/>
                  <a:pt x="219267" y="282508"/>
                  <a:pt x="141254" y="282508"/>
                </a:cubicBezTo>
                <a:lnTo>
                  <a:pt x="141254" y="282508"/>
                </a:lnTo>
                <a:cubicBezTo>
                  <a:pt x="63242" y="282508"/>
                  <a:pt x="0" y="219267"/>
                  <a:pt x="0" y="141254"/>
                </a:cubicBezTo>
                <a:lnTo>
                  <a:pt x="0" y="141254"/>
                </a:lnTo>
                <a:cubicBezTo>
                  <a:pt x="0" y="63242"/>
                  <a:pt x="63242" y="0"/>
                  <a:pt x="141254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66230" y="5965048"/>
            <a:ext cx="108148" cy="123597"/>
          </a:xfrm>
          <a:custGeom>
            <a:avLst/>
            <a:gdLst/>
            <a:ahLst/>
            <a:cxnLst/>
            <a:rect l="l" t="t" r="r" b="b"/>
            <a:pathLst>
              <a:path w="108148" h="123597">
                <a:moveTo>
                  <a:pt x="104961" y="16922"/>
                </a:moveTo>
                <a:cubicBezTo>
                  <a:pt x="108413" y="19433"/>
                  <a:pt x="109186" y="24261"/>
                  <a:pt x="106675" y="27713"/>
                </a:cubicBezTo>
                <a:lnTo>
                  <a:pt x="44876" y="112686"/>
                </a:lnTo>
                <a:cubicBezTo>
                  <a:pt x="43549" y="114521"/>
                  <a:pt x="41497" y="115655"/>
                  <a:pt x="39228" y="115848"/>
                </a:cubicBezTo>
                <a:cubicBezTo>
                  <a:pt x="36959" y="116042"/>
                  <a:pt x="34762" y="115197"/>
                  <a:pt x="33169" y="113603"/>
                </a:cubicBezTo>
                <a:lnTo>
                  <a:pt x="2269" y="82704"/>
                </a:lnTo>
                <a:cubicBezTo>
                  <a:pt x="-748" y="79687"/>
                  <a:pt x="-748" y="74786"/>
                  <a:pt x="2269" y="71769"/>
                </a:cubicBezTo>
                <a:cubicBezTo>
                  <a:pt x="5287" y="68751"/>
                  <a:pt x="10187" y="68751"/>
                  <a:pt x="13205" y="71769"/>
                </a:cubicBezTo>
                <a:lnTo>
                  <a:pt x="37707" y="96271"/>
                </a:lnTo>
                <a:lnTo>
                  <a:pt x="94195" y="18612"/>
                </a:lnTo>
                <a:cubicBezTo>
                  <a:pt x="96705" y="15160"/>
                  <a:pt x="101533" y="14388"/>
                  <a:pt x="104985" y="16898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5" name="Text 33"/>
          <p:cNvSpPr/>
          <p:nvPr/>
        </p:nvSpPr>
        <p:spPr>
          <a:xfrm>
            <a:off x="1065292" y="5867936"/>
            <a:ext cx="4749671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Constant Isentropic Efficiencies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65292" y="6150445"/>
            <a:ext cx="4740843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Compressor and turbine efficiencies remain constant across operating range.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1041" y="1097663"/>
            <a:ext cx="5664881" cy="4305309"/>
          </a:xfrm>
          <a:custGeom>
            <a:avLst/>
            <a:gdLst/>
            <a:ahLst/>
            <a:cxnLst/>
            <a:rect l="l" t="t" r="r" b="b"/>
            <a:pathLst>
              <a:path w="5664881" h="4305309">
                <a:moveTo>
                  <a:pt x="105954" y="0"/>
                </a:moveTo>
                <a:lnTo>
                  <a:pt x="5558927" y="0"/>
                </a:lnTo>
                <a:cubicBezTo>
                  <a:pt x="5617443" y="0"/>
                  <a:pt x="5664881" y="47437"/>
                  <a:pt x="5664881" y="105954"/>
                </a:cubicBezTo>
                <a:lnTo>
                  <a:pt x="5664881" y="4199356"/>
                </a:lnTo>
                <a:cubicBezTo>
                  <a:pt x="5664881" y="4257872"/>
                  <a:pt x="5617443" y="4305309"/>
                  <a:pt x="5558927" y="4305309"/>
                </a:cubicBezTo>
                <a:lnTo>
                  <a:pt x="105954" y="4305309"/>
                </a:lnTo>
                <a:cubicBezTo>
                  <a:pt x="47437" y="4305309"/>
                  <a:pt x="0" y="4257872"/>
                  <a:pt x="0" y="4199356"/>
                </a:cubicBezTo>
                <a:lnTo>
                  <a:pt x="0" y="105954"/>
                </a:lnTo>
                <a:cubicBezTo>
                  <a:pt x="0" y="47437"/>
                  <a:pt x="47437" y="0"/>
                  <a:pt x="10595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72623" y="1312489"/>
            <a:ext cx="176568" cy="176568"/>
          </a:xfrm>
          <a:custGeom>
            <a:avLst/>
            <a:gdLst/>
            <a:ahLst/>
            <a:cxnLst/>
            <a:rect l="l" t="t" r="r" b="b"/>
            <a:pathLst>
              <a:path w="176568" h="176568">
                <a:moveTo>
                  <a:pt x="11035" y="22071"/>
                </a:moveTo>
                <a:cubicBezTo>
                  <a:pt x="4931" y="22071"/>
                  <a:pt x="0" y="27002"/>
                  <a:pt x="0" y="33106"/>
                </a:cubicBezTo>
                <a:cubicBezTo>
                  <a:pt x="0" y="39210"/>
                  <a:pt x="4931" y="44142"/>
                  <a:pt x="11035" y="44142"/>
                </a:cubicBezTo>
                <a:lnTo>
                  <a:pt x="40935" y="44142"/>
                </a:lnTo>
                <a:cubicBezTo>
                  <a:pt x="45177" y="53901"/>
                  <a:pt x="54902" y="60695"/>
                  <a:pt x="66213" y="60695"/>
                </a:cubicBezTo>
                <a:cubicBezTo>
                  <a:pt x="77524" y="60695"/>
                  <a:pt x="87249" y="53901"/>
                  <a:pt x="91491" y="44142"/>
                </a:cubicBezTo>
                <a:lnTo>
                  <a:pt x="165532" y="44142"/>
                </a:lnTo>
                <a:cubicBezTo>
                  <a:pt x="171636" y="44142"/>
                  <a:pt x="176568" y="39210"/>
                  <a:pt x="176568" y="33106"/>
                </a:cubicBezTo>
                <a:cubicBezTo>
                  <a:pt x="176568" y="27002"/>
                  <a:pt x="171636" y="22071"/>
                  <a:pt x="165532" y="22071"/>
                </a:cubicBezTo>
                <a:lnTo>
                  <a:pt x="91491" y="22071"/>
                </a:lnTo>
                <a:cubicBezTo>
                  <a:pt x="87249" y="12311"/>
                  <a:pt x="77524" y="5518"/>
                  <a:pt x="66213" y="5518"/>
                </a:cubicBezTo>
                <a:cubicBezTo>
                  <a:pt x="54902" y="5518"/>
                  <a:pt x="45177" y="12311"/>
                  <a:pt x="40935" y="22071"/>
                </a:cubicBezTo>
                <a:lnTo>
                  <a:pt x="11035" y="22071"/>
                </a:lnTo>
                <a:close/>
                <a:moveTo>
                  <a:pt x="11035" y="77248"/>
                </a:moveTo>
                <a:cubicBezTo>
                  <a:pt x="4931" y="77248"/>
                  <a:pt x="0" y="82180"/>
                  <a:pt x="0" y="88284"/>
                </a:cubicBezTo>
                <a:cubicBezTo>
                  <a:pt x="0" y="94388"/>
                  <a:pt x="4931" y="99319"/>
                  <a:pt x="11035" y="99319"/>
                </a:cubicBezTo>
                <a:lnTo>
                  <a:pt x="96112" y="99319"/>
                </a:lnTo>
                <a:cubicBezTo>
                  <a:pt x="100354" y="109079"/>
                  <a:pt x="110079" y="115873"/>
                  <a:pt x="121390" y="115873"/>
                </a:cubicBezTo>
                <a:cubicBezTo>
                  <a:pt x="132702" y="115873"/>
                  <a:pt x="142427" y="109079"/>
                  <a:pt x="146668" y="99319"/>
                </a:cubicBezTo>
                <a:lnTo>
                  <a:pt x="165532" y="99319"/>
                </a:lnTo>
                <a:cubicBezTo>
                  <a:pt x="171636" y="99319"/>
                  <a:pt x="176568" y="94388"/>
                  <a:pt x="176568" y="88284"/>
                </a:cubicBezTo>
                <a:cubicBezTo>
                  <a:pt x="176568" y="82180"/>
                  <a:pt x="171636" y="77248"/>
                  <a:pt x="165532" y="77248"/>
                </a:cubicBezTo>
                <a:lnTo>
                  <a:pt x="146668" y="77248"/>
                </a:lnTo>
                <a:cubicBezTo>
                  <a:pt x="142427" y="67489"/>
                  <a:pt x="132702" y="60695"/>
                  <a:pt x="121390" y="60695"/>
                </a:cubicBezTo>
                <a:cubicBezTo>
                  <a:pt x="110079" y="60695"/>
                  <a:pt x="100354" y="67489"/>
                  <a:pt x="96112" y="77248"/>
                </a:cubicBezTo>
                <a:lnTo>
                  <a:pt x="11035" y="77248"/>
                </a:lnTo>
                <a:close/>
                <a:moveTo>
                  <a:pt x="11035" y="132426"/>
                </a:moveTo>
                <a:cubicBezTo>
                  <a:pt x="4931" y="132426"/>
                  <a:pt x="0" y="137357"/>
                  <a:pt x="0" y="143461"/>
                </a:cubicBezTo>
                <a:cubicBezTo>
                  <a:pt x="0" y="149565"/>
                  <a:pt x="4931" y="154497"/>
                  <a:pt x="11035" y="154497"/>
                </a:cubicBezTo>
                <a:lnTo>
                  <a:pt x="29899" y="154497"/>
                </a:lnTo>
                <a:cubicBezTo>
                  <a:pt x="34141" y="164256"/>
                  <a:pt x="43866" y="171050"/>
                  <a:pt x="55177" y="171050"/>
                </a:cubicBezTo>
                <a:cubicBezTo>
                  <a:pt x="66489" y="171050"/>
                  <a:pt x="76214" y="164256"/>
                  <a:pt x="80456" y="154497"/>
                </a:cubicBezTo>
                <a:lnTo>
                  <a:pt x="165532" y="154497"/>
                </a:lnTo>
                <a:cubicBezTo>
                  <a:pt x="171636" y="154497"/>
                  <a:pt x="176568" y="149565"/>
                  <a:pt x="176568" y="143461"/>
                </a:cubicBezTo>
                <a:cubicBezTo>
                  <a:pt x="176568" y="137357"/>
                  <a:pt x="171636" y="132426"/>
                  <a:pt x="165532" y="132426"/>
                </a:cubicBezTo>
                <a:lnTo>
                  <a:pt x="80456" y="132426"/>
                </a:lnTo>
                <a:cubicBezTo>
                  <a:pt x="76214" y="122666"/>
                  <a:pt x="66489" y="115873"/>
                  <a:pt x="55177" y="115873"/>
                </a:cubicBezTo>
                <a:cubicBezTo>
                  <a:pt x="43866" y="115873"/>
                  <a:pt x="34141" y="122666"/>
                  <a:pt x="29899" y="132426"/>
                </a:cubicBezTo>
                <a:lnTo>
                  <a:pt x="11035" y="132426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9" name="Text 37"/>
          <p:cNvSpPr/>
          <p:nvPr/>
        </p:nvSpPr>
        <p:spPr>
          <a:xfrm>
            <a:off x="6571262" y="1277176"/>
            <a:ext cx="5173434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Operating Parameters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53495" y="1668568"/>
            <a:ext cx="5302917" cy="782783"/>
          </a:xfrm>
          <a:custGeom>
            <a:avLst/>
            <a:gdLst/>
            <a:ahLst/>
            <a:cxnLst/>
            <a:rect l="l" t="t" r="r" b="b"/>
            <a:pathLst>
              <a:path w="5302917" h="782783">
                <a:moveTo>
                  <a:pt x="70631" y="0"/>
                </a:moveTo>
                <a:lnTo>
                  <a:pt x="5232286" y="0"/>
                </a:lnTo>
                <a:cubicBezTo>
                  <a:pt x="5271294" y="0"/>
                  <a:pt x="5302917" y="31622"/>
                  <a:pt x="5302917" y="70631"/>
                </a:cubicBezTo>
                <a:lnTo>
                  <a:pt x="5302917" y="712153"/>
                </a:lnTo>
                <a:cubicBezTo>
                  <a:pt x="5302917" y="751161"/>
                  <a:pt x="5271294" y="782783"/>
                  <a:pt x="5232286" y="782783"/>
                </a:cubicBezTo>
                <a:lnTo>
                  <a:pt x="70631" y="782783"/>
                </a:lnTo>
                <a:cubicBezTo>
                  <a:pt x="31648" y="782783"/>
                  <a:pt x="0" y="751135"/>
                  <a:pt x="0" y="712153"/>
                </a:cubicBezTo>
                <a:lnTo>
                  <a:pt x="0" y="70631"/>
                </a:lnTo>
                <a:cubicBezTo>
                  <a:pt x="0" y="31648"/>
                  <a:pt x="31648" y="0"/>
                  <a:pt x="7063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497692" y="1830420"/>
            <a:ext cx="1668565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Ambient Temperature (T₀)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885031" y="1812763"/>
            <a:ext cx="715099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298.15 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97692" y="2130585"/>
            <a:ext cx="5076322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 atmospheric conditions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53495" y="2563175"/>
            <a:ext cx="5302917" cy="782783"/>
          </a:xfrm>
          <a:custGeom>
            <a:avLst/>
            <a:gdLst/>
            <a:ahLst/>
            <a:cxnLst/>
            <a:rect l="l" t="t" r="r" b="b"/>
            <a:pathLst>
              <a:path w="5302917" h="782783">
                <a:moveTo>
                  <a:pt x="70631" y="0"/>
                </a:moveTo>
                <a:lnTo>
                  <a:pt x="5232286" y="0"/>
                </a:lnTo>
                <a:cubicBezTo>
                  <a:pt x="5271294" y="0"/>
                  <a:pt x="5302917" y="31622"/>
                  <a:pt x="5302917" y="70631"/>
                </a:cubicBezTo>
                <a:lnTo>
                  <a:pt x="5302917" y="712153"/>
                </a:lnTo>
                <a:cubicBezTo>
                  <a:pt x="5302917" y="751161"/>
                  <a:pt x="5271294" y="782783"/>
                  <a:pt x="5232286" y="782783"/>
                </a:cubicBezTo>
                <a:lnTo>
                  <a:pt x="70631" y="782783"/>
                </a:lnTo>
                <a:cubicBezTo>
                  <a:pt x="31648" y="782783"/>
                  <a:pt x="0" y="751135"/>
                  <a:pt x="0" y="712153"/>
                </a:cubicBezTo>
                <a:lnTo>
                  <a:pt x="0" y="70631"/>
                </a:lnTo>
                <a:cubicBezTo>
                  <a:pt x="0" y="31648"/>
                  <a:pt x="31648" y="0"/>
                  <a:pt x="7063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497692" y="2725031"/>
            <a:ext cx="1403713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Ambient Pressure (P₀)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656505" y="2707374"/>
            <a:ext cx="944637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101.325 kPa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97692" y="3025196"/>
            <a:ext cx="5076322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 level atmospheric pressure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53495" y="3457786"/>
            <a:ext cx="5302917" cy="782783"/>
          </a:xfrm>
          <a:custGeom>
            <a:avLst/>
            <a:gdLst/>
            <a:ahLst/>
            <a:cxnLst/>
            <a:rect l="l" t="t" r="r" b="b"/>
            <a:pathLst>
              <a:path w="5302917" h="782783">
                <a:moveTo>
                  <a:pt x="70631" y="0"/>
                </a:moveTo>
                <a:lnTo>
                  <a:pt x="5232286" y="0"/>
                </a:lnTo>
                <a:cubicBezTo>
                  <a:pt x="5271294" y="0"/>
                  <a:pt x="5302917" y="31622"/>
                  <a:pt x="5302917" y="70631"/>
                </a:cubicBezTo>
                <a:lnTo>
                  <a:pt x="5302917" y="712153"/>
                </a:lnTo>
                <a:cubicBezTo>
                  <a:pt x="5302917" y="751161"/>
                  <a:pt x="5271294" y="782783"/>
                  <a:pt x="5232286" y="782783"/>
                </a:cubicBezTo>
                <a:lnTo>
                  <a:pt x="70631" y="782783"/>
                </a:lnTo>
                <a:cubicBezTo>
                  <a:pt x="31648" y="782783"/>
                  <a:pt x="0" y="751135"/>
                  <a:pt x="0" y="712153"/>
                </a:cubicBezTo>
                <a:lnTo>
                  <a:pt x="0" y="70631"/>
                </a:lnTo>
                <a:cubicBezTo>
                  <a:pt x="0" y="31648"/>
                  <a:pt x="31648" y="0"/>
                  <a:pt x="7063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497692" y="3619638"/>
            <a:ext cx="1280116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Biogas Composition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953637" y="3601981"/>
            <a:ext cx="1650908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60% CH₄ / 40% CO₂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97692" y="3919803"/>
            <a:ext cx="5076322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Typical anaerobic digestion output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53495" y="4352397"/>
            <a:ext cx="5302917" cy="782783"/>
          </a:xfrm>
          <a:custGeom>
            <a:avLst/>
            <a:gdLst/>
            <a:ahLst/>
            <a:cxnLst/>
            <a:rect l="l" t="t" r="r" b="b"/>
            <a:pathLst>
              <a:path w="5302917" h="782783">
                <a:moveTo>
                  <a:pt x="70631" y="0"/>
                </a:moveTo>
                <a:lnTo>
                  <a:pt x="5232286" y="0"/>
                </a:lnTo>
                <a:cubicBezTo>
                  <a:pt x="5271294" y="0"/>
                  <a:pt x="5302917" y="31622"/>
                  <a:pt x="5302917" y="70631"/>
                </a:cubicBezTo>
                <a:lnTo>
                  <a:pt x="5302917" y="712153"/>
                </a:lnTo>
                <a:cubicBezTo>
                  <a:pt x="5302917" y="751161"/>
                  <a:pt x="5271294" y="782783"/>
                  <a:pt x="5232286" y="782783"/>
                </a:cubicBezTo>
                <a:lnTo>
                  <a:pt x="70631" y="782783"/>
                </a:lnTo>
                <a:cubicBezTo>
                  <a:pt x="31648" y="782783"/>
                  <a:pt x="0" y="751135"/>
                  <a:pt x="0" y="712153"/>
                </a:cubicBezTo>
                <a:lnTo>
                  <a:pt x="0" y="70631"/>
                </a:lnTo>
                <a:cubicBezTo>
                  <a:pt x="0" y="31648"/>
                  <a:pt x="31648" y="0"/>
                  <a:pt x="7063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6497692" y="4514249"/>
            <a:ext cx="1800991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HTC Operating Temperature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449773" y="4496592"/>
            <a:ext cx="1147690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38B2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473 K (200°C)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97692" y="4814414"/>
            <a:ext cx="5076322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Hydrothermal carbonization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171041" y="5547169"/>
            <a:ext cx="5664881" cy="1100605"/>
          </a:xfrm>
          <a:custGeom>
            <a:avLst/>
            <a:gdLst/>
            <a:ahLst/>
            <a:cxnLst/>
            <a:rect l="l" t="t" r="r" b="b"/>
            <a:pathLst>
              <a:path w="5664881" h="1100605">
                <a:moveTo>
                  <a:pt x="105944" y="0"/>
                </a:moveTo>
                <a:lnTo>
                  <a:pt x="5558936" y="0"/>
                </a:lnTo>
                <a:cubicBezTo>
                  <a:pt x="5617448" y="0"/>
                  <a:pt x="5664881" y="47433"/>
                  <a:pt x="5664881" y="105944"/>
                </a:cubicBezTo>
                <a:lnTo>
                  <a:pt x="5664881" y="994661"/>
                </a:lnTo>
                <a:cubicBezTo>
                  <a:pt x="5664881" y="1053172"/>
                  <a:pt x="5617448" y="1100605"/>
                  <a:pt x="5558936" y="1100605"/>
                </a:cubicBezTo>
                <a:lnTo>
                  <a:pt x="105944" y="1100605"/>
                </a:lnTo>
                <a:cubicBezTo>
                  <a:pt x="47433" y="1100605"/>
                  <a:pt x="0" y="1053172"/>
                  <a:pt x="0" y="994661"/>
                </a:cubicBezTo>
                <a:lnTo>
                  <a:pt x="0" y="105944"/>
                </a:lnTo>
                <a:cubicBezTo>
                  <a:pt x="0" y="47472"/>
                  <a:pt x="47472" y="0"/>
                  <a:pt x="10594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20000"/>
                </a:srgbClr>
              </a:gs>
              <a:gs pos="100000">
                <a:srgbClr val="38B2AC">
                  <a:alpha val="10000"/>
                </a:srgbClr>
              </a:gs>
            </a:gsLst>
            <a:lin ang="2700000" scaled="1"/>
          </a:gra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6337310" y="5735510"/>
            <a:ext cx="158911" cy="158911"/>
          </a:xfrm>
          <a:custGeom>
            <a:avLst/>
            <a:gdLst/>
            <a:ahLst/>
            <a:cxnLst/>
            <a:rect l="l" t="t" r="r" b="b"/>
            <a:pathLst>
              <a:path w="158911" h="158911">
                <a:moveTo>
                  <a:pt x="79455" y="158911"/>
                </a:moveTo>
                <a:cubicBezTo>
                  <a:pt x="123308" y="158911"/>
                  <a:pt x="158911" y="123308"/>
                  <a:pt x="158911" y="79455"/>
                </a:cubicBezTo>
                <a:cubicBezTo>
                  <a:pt x="158911" y="35603"/>
                  <a:pt x="123308" y="0"/>
                  <a:pt x="79455" y="0"/>
                </a:cubicBezTo>
                <a:cubicBezTo>
                  <a:pt x="35603" y="0"/>
                  <a:pt x="0" y="35603"/>
                  <a:pt x="0" y="79455"/>
                </a:cubicBezTo>
                <a:cubicBezTo>
                  <a:pt x="0" y="123308"/>
                  <a:pt x="35603" y="158911"/>
                  <a:pt x="79455" y="158911"/>
                </a:cubicBezTo>
                <a:close/>
                <a:moveTo>
                  <a:pt x="69524" y="49660"/>
                </a:moveTo>
                <a:cubicBezTo>
                  <a:pt x="69524" y="44178"/>
                  <a:pt x="73974" y="39728"/>
                  <a:pt x="79455" y="39728"/>
                </a:cubicBezTo>
                <a:cubicBezTo>
                  <a:pt x="84937" y="39728"/>
                  <a:pt x="89387" y="44178"/>
                  <a:pt x="89387" y="49660"/>
                </a:cubicBezTo>
                <a:cubicBezTo>
                  <a:pt x="89387" y="55141"/>
                  <a:pt x="84937" y="59592"/>
                  <a:pt x="79455" y="59592"/>
                </a:cubicBezTo>
                <a:cubicBezTo>
                  <a:pt x="73974" y="59592"/>
                  <a:pt x="69524" y="55141"/>
                  <a:pt x="69524" y="49660"/>
                </a:cubicBezTo>
                <a:close/>
                <a:moveTo>
                  <a:pt x="67041" y="69524"/>
                </a:moveTo>
                <a:lnTo>
                  <a:pt x="81938" y="69524"/>
                </a:lnTo>
                <a:cubicBezTo>
                  <a:pt x="86066" y="69524"/>
                  <a:pt x="89387" y="72845"/>
                  <a:pt x="89387" y="76972"/>
                </a:cubicBezTo>
                <a:lnTo>
                  <a:pt x="89387" y="104285"/>
                </a:lnTo>
                <a:lnTo>
                  <a:pt x="91870" y="104285"/>
                </a:lnTo>
                <a:cubicBezTo>
                  <a:pt x="95998" y="104285"/>
                  <a:pt x="99319" y="107606"/>
                  <a:pt x="99319" y="111734"/>
                </a:cubicBezTo>
                <a:cubicBezTo>
                  <a:pt x="99319" y="115862"/>
                  <a:pt x="95998" y="119183"/>
                  <a:pt x="91870" y="119183"/>
                </a:cubicBezTo>
                <a:lnTo>
                  <a:pt x="67041" y="119183"/>
                </a:lnTo>
                <a:cubicBezTo>
                  <a:pt x="62913" y="119183"/>
                  <a:pt x="59592" y="115862"/>
                  <a:pt x="59592" y="111734"/>
                </a:cubicBezTo>
                <a:cubicBezTo>
                  <a:pt x="59592" y="107606"/>
                  <a:pt x="62913" y="104285"/>
                  <a:pt x="67041" y="104285"/>
                </a:cubicBezTo>
                <a:lnTo>
                  <a:pt x="74490" y="104285"/>
                </a:lnTo>
                <a:lnTo>
                  <a:pt x="74490" y="84421"/>
                </a:lnTo>
                <a:lnTo>
                  <a:pt x="67041" y="84421"/>
                </a:lnTo>
                <a:cubicBezTo>
                  <a:pt x="62913" y="84421"/>
                  <a:pt x="59592" y="81100"/>
                  <a:pt x="59592" y="76972"/>
                </a:cubicBezTo>
                <a:cubicBezTo>
                  <a:pt x="59592" y="72845"/>
                  <a:pt x="62913" y="69524"/>
                  <a:pt x="67041" y="69524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58" name="Text 56"/>
          <p:cNvSpPr/>
          <p:nvPr/>
        </p:nvSpPr>
        <p:spPr>
          <a:xfrm>
            <a:off x="6518291" y="5691369"/>
            <a:ext cx="5252889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Validation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315239" y="6044504"/>
            <a:ext cx="5447114" cy="4590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assumptions validated against industry standards and literature data. Model accuracy within </a:t>
            </a:r>
            <a:pPr>
              <a:lnSpc>
                <a:spcPct val="140000"/>
              </a:lnSpc>
            </a:pPr>
            <a:r>
              <a:rPr lang="en-US" sz="1112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±5%</a:t>
            </a:r>
            <a:pPr>
              <a:lnSpc>
                <a:spcPct val="140000"/>
              </a:lnSpc>
            </a:pPr>
            <a:r>
              <a:rPr lang="en-US" sz="111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published combined cycle performance data.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DEVELOPMENT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Full-Stack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11426825" cy="3473450"/>
          </a:xfrm>
          <a:custGeom>
            <a:avLst/>
            <a:gdLst/>
            <a:ahLst/>
            <a:cxnLst/>
            <a:rect l="l" t="t" r="r" b="b"/>
            <a:pathLst>
              <a:path w="11426825" h="3473450">
                <a:moveTo>
                  <a:pt x="114311" y="0"/>
                </a:moveTo>
                <a:lnTo>
                  <a:pt x="11312514" y="0"/>
                </a:lnTo>
                <a:cubicBezTo>
                  <a:pt x="11375646" y="0"/>
                  <a:pt x="11426825" y="51179"/>
                  <a:pt x="11426825" y="114311"/>
                </a:cubicBezTo>
                <a:lnTo>
                  <a:pt x="11426825" y="3359139"/>
                </a:lnTo>
                <a:cubicBezTo>
                  <a:pt x="11426825" y="3422271"/>
                  <a:pt x="11375646" y="3473450"/>
                  <a:pt x="11312514" y="3473450"/>
                </a:cubicBezTo>
                <a:lnTo>
                  <a:pt x="114311" y="3473450"/>
                </a:lnTo>
                <a:cubicBezTo>
                  <a:pt x="51221" y="3473450"/>
                  <a:pt x="0" y="3422229"/>
                  <a:pt x="0" y="3359139"/>
                </a:cubicBezTo>
                <a:lnTo>
                  <a:pt x="0" y="114311"/>
                </a:lnTo>
                <a:cubicBezTo>
                  <a:pt x="0" y="51221"/>
                  <a:pt x="51221" y="0"/>
                  <a:pt x="11431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1663" y="14160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815975" y="1377953"/>
            <a:ext cx="1089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 Diagram</a:t>
            </a:r>
            <a:endParaRPr lang="en-US" sz="1600" dirty="0"/>
          </a:p>
        </p:txBody>
      </p:sp>
      <p:pic>
        <p:nvPicPr>
          <p:cNvPr id="7" name="Image 0" descr="https://kimi-img.moonshot.cn/pub/slides/26-02-23-06:49:09-d6dofpe00qr4heh8r8b0.png">    </p:cNvPr>
          <p:cNvPicPr>
            <a:picLocks noChangeAspect="1"/>
          </p:cNvPicPr>
          <p:nvPr/>
        </p:nvPicPr>
        <p:blipFill>
          <a:blip r:embed="rId1"/>
          <a:srcRect l="0" r="0" t="14" b="14"/>
          <a:stretch/>
        </p:blipFill>
        <p:spPr>
          <a:xfrm>
            <a:off x="577850" y="1797053"/>
            <a:ext cx="11039475" cy="26670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384175" y="4816477"/>
            <a:ext cx="3702050" cy="1949450"/>
          </a:xfrm>
          <a:custGeom>
            <a:avLst/>
            <a:gdLst/>
            <a:ahLst/>
            <a:cxnLst/>
            <a:rect l="l" t="t" r="r" b="b"/>
            <a:pathLst>
              <a:path w="3702050" h="1949450">
                <a:moveTo>
                  <a:pt x="114296" y="0"/>
                </a:moveTo>
                <a:lnTo>
                  <a:pt x="3587754" y="0"/>
                </a:lnTo>
                <a:cubicBezTo>
                  <a:pt x="3650878" y="0"/>
                  <a:pt x="3702050" y="51172"/>
                  <a:pt x="3702050" y="114296"/>
                </a:cubicBezTo>
                <a:lnTo>
                  <a:pt x="3702050" y="1835154"/>
                </a:lnTo>
                <a:cubicBezTo>
                  <a:pt x="3702050" y="1898278"/>
                  <a:pt x="3650878" y="1949450"/>
                  <a:pt x="3587754" y="1949450"/>
                </a:cubicBezTo>
                <a:lnTo>
                  <a:pt x="114296" y="1949450"/>
                </a:lnTo>
                <a:cubicBezTo>
                  <a:pt x="51172" y="1949450"/>
                  <a:pt x="0" y="1898278"/>
                  <a:pt x="0" y="183515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39750" y="4972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46906" y="5076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117872"/>
                </a:lnTo>
                <a:cubicBezTo>
                  <a:pt x="0" y="129693"/>
                  <a:pt x="9611" y="139303"/>
                  <a:pt x="21431" y="139303"/>
                </a:cubicBezTo>
                <a:lnTo>
                  <a:pt x="69652" y="139303"/>
                </a:lnTo>
                <a:lnTo>
                  <a:pt x="64294" y="155377"/>
                </a:lnTo>
                <a:lnTo>
                  <a:pt x="40184" y="155377"/>
                </a:lnTo>
                <a:cubicBezTo>
                  <a:pt x="35730" y="155377"/>
                  <a:pt x="32147" y="158960"/>
                  <a:pt x="32147" y="163413"/>
                </a:cubicBezTo>
                <a:cubicBezTo>
                  <a:pt x="32147" y="167867"/>
                  <a:pt x="35730" y="171450"/>
                  <a:pt x="40184" y="171450"/>
                </a:cubicBezTo>
                <a:lnTo>
                  <a:pt x="131266" y="171450"/>
                </a:lnTo>
                <a:cubicBezTo>
                  <a:pt x="135720" y="171450"/>
                  <a:pt x="139303" y="167867"/>
                  <a:pt x="139303" y="163413"/>
                </a:cubicBezTo>
                <a:cubicBezTo>
                  <a:pt x="139303" y="158960"/>
                  <a:pt x="135720" y="155377"/>
                  <a:pt x="131266" y="155377"/>
                </a:cubicBezTo>
                <a:lnTo>
                  <a:pt x="107156" y="155377"/>
                </a:lnTo>
                <a:lnTo>
                  <a:pt x="101798" y="139303"/>
                </a:lnTo>
                <a:lnTo>
                  <a:pt x="150019" y="139303"/>
                </a:lnTo>
                <a:cubicBezTo>
                  <a:pt x="161839" y="139303"/>
                  <a:pt x="171450" y="129693"/>
                  <a:pt x="171450" y="117872"/>
                </a:cubicBezTo>
                <a:lnTo>
                  <a:pt x="171450" y="32147"/>
                </a:lnTo>
                <a:cubicBezTo>
                  <a:pt x="171450" y="20326"/>
                  <a:pt x="161839" y="10716"/>
                  <a:pt x="150019" y="10716"/>
                </a:cubicBezTo>
                <a:lnTo>
                  <a:pt x="21431" y="10716"/>
                </a:lnTo>
                <a:close/>
                <a:moveTo>
                  <a:pt x="32147" y="32147"/>
                </a:moveTo>
                <a:lnTo>
                  <a:pt x="139303" y="32147"/>
                </a:lnTo>
                <a:cubicBezTo>
                  <a:pt x="145230" y="32147"/>
                  <a:pt x="150019" y="36935"/>
                  <a:pt x="150019" y="42863"/>
                </a:cubicBezTo>
                <a:lnTo>
                  <a:pt x="150019" y="96441"/>
                </a:lnTo>
                <a:cubicBezTo>
                  <a:pt x="150019" y="102368"/>
                  <a:pt x="145230" y="107156"/>
                  <a:pt x="139303" y="107156"/>
                </a:cubicBezTo>
                <a:lnTo>
                  <a:pt x="32147" y="107156"/>
                </a:lnTo>
                <a:cubicBezTo>
                  <a:pt x="26220" y="107156"/>
                  <a:pt x="21431" y="102368"/>
                  <a:pt x="21431" y="96441"/>
                </a:cubicBezTo>
                <a:lnTo>
                  <a:pt x="21431" y="42863"/>
                </a:lnTo>
                <a:cubicBezTo>
                  <a:pt x="21431" y="36935"/>
                  <a:pt x="26220" y="32147"/>
                  <a:pt x="32147" y="32147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1" name="Text 8"/>
          <p:cNvSpPr/>
          <p:nvPr/>
        </p:nvSpPr>
        <p:spPr>
          <a:xfrm>
            <a:off x="1035050" y="5029200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 Layer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75469" y="55245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3" name="Text 10"/>
          <p:cNvSpPr/>
          <p:nvPr/>
        </p:nvSpPr>
        <p:spPr>
          <a:xfrm>
            <a:off x="682625" y="54673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JavaScript/React UI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75469" y="58293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5" name="Text 12"/>
          <p:cNvSpPr/>
          <p:nvPr/>
        </p:nvSpPr>
        <p:spPr>
          <a:xfrm>
            <a:off x="682625" y="57721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Controls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75469" y="61341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7" name="Text 14"/>
          <p:cNvSpPr/>
          <p:nvPr/>
        </p:nvSpPr>
        <p:spPr>
          <a:xfrm>
            <a:off x="682625" y="60769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Visualization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75469" y="64389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9" name="Text 16"/>
          <p:cNvSpPr/>
          <p:nvPr/>
        </p:nvSpPr>
        <p:spPr>
          <a:xfrm>
            <a:off x="682625" y="63817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Chart.js / D3.js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244975" y="4816477"/>
            <a:ext cx="3702050" cy="1949450"/>
          </a:xfrm>
          <a:custGeom>
            <a:avLst/>
            <a:gdLst/>
            <a:ahLst/>
            <a:cxnLst/>
            <a:rect l="l" t="t" r="r" b="b"/>
            <a:pathLst>
              <a:path w="3702050" h="1949450">
                <a:moveTo>
                  <a:pt x="114296" y="0"/>
                </a:moveTo>
                <a:lnTo>
                  <a:pt x="3587754" y="0"/>
                </a:lnTo>
                <a:cubicBezTo>
                  <a:pt x="3650878" y="0"/>
                  <a:pt x="3702050" y="51172"/>
                  <a:pt x="3702050" y="114296"/>
                </a:cubicBezTo>
                <a:lnTo>
                  <a:pt x="3702050" y="1835154"/>
                </a:lnTo>
                <a:cubicBezTo>
                  <a:pt x="3702050" y="1898278"/>
                  <a:pt x="3650878" y="1949450"/>
                  <a:pt x="3587754" y="1949450"/>
                </a:cubicBezTo>
                <a:lnTo>
                  <a:pt x="114296" y="1949450"/>
                </a:lnTo>
                <a:cubicBezTo>
                  <a:pt x="51172" y="1949450"/>
                  <a:pt x="0" y="1898278"/>
                  <a:pt x="0" y="183515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400550" y="4972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2AC">
              <a:alpha val="2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518422" y="50768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53578"/>
                </a:lnTo>
                <a:cubicBezTo>
                  <a:pt x="0" y="65399"/>
                  <a:pt x="9611" y="75009"/>
                  <a:pt x="21431" y="75009"/>
                </a:cubicBezTo>
                <a:lnTo>
                  <a:pt x="128588" y="75009"/>
                </a:lnTo>
                <a:cubicBezTo>
                  <a:pt x="140408" y="75009"/>
                  <a:pt x="150019" y="65399"/>
                  <a:pt x="150019" y="5357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93762" y="34826"/>
                </a:moveTo>
                <a:cubicBezTo>
                  <a:pt x="98197" y="34826"/>
                  <a:pt x="101798" y="38427"/>
                  <a:pt x="101798" y="42863"/>
                </a:cubicBezTo>
                <a:cubicBezTo>
                  <a:pt x="101798" y="47298"/>
                  <a:pt x="98197" y="50899"/>
                  <a:pt x="93762" y="50899"/>
                </a:cubicBezTo>
                <a:cubicBezTo>
                  <a:pt x="89326" y="50899"/>
                  <a:pt x="85725" y="47298"/>
                  <a:pt x="85725" y="42863"/>
                </a:cubicBezTo>
                <a:cubicBezTo>
                  <a:pt x="85725" y="38427"/>
                  <a:pt x="89326" y="34826"/>
                  <a:pt x="93762" y="34826"/>
                </a:cubicBezTo>
                <a:close/>
                <a:moveTo>
                  <a:pt x="112514" y="42863"/>
                </a:moveTo>
                <a:cubicBezTo>
                  <a:pt x="112514" y="38427"/>
                  <a:pt x="116115" y="34826"/>
                  <a:pt x="120551" y="34826"/>
                </a:cubicBezTo>
                <a:cubicBezTo>
                  <a:pt x="124986" y="34826"/>
                  <a:pt x="128588" y="38427"/>
                  <a:pt x="128588" y="42863"/>
                </a:cubicBezTo>
                <a:cubicBezTo>
                  <a:pt x="128588" y="47298"/>
                  <a:pt x="124986" y="50899"/>
                  <a:pt x="120551" y="50899"/>
                </a:cubicBezTo>
                <a:cubicBezTo>
                  <a:pt x="116115" y="50899"/>
                  <a:pt x="112514" y="47298"/>
                  <a:pt x="112514" y="42863"/>
                </a:cubicBezTo>
                <a:close/>
                <a:moveTo>
                  <a:pt x="21431" y="96441"/>
                </a:move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lose/>
                <a:moveTo>
                  <a:pt x="93762" y="120551"/>
                </a:moveTo>
                <a:cubicBezTo>
                  <a:pt x="98197" y="120551"/>
                  <a:pt x="101798" y="124152"/>
                  <a:pt x="101798" y="128588"/>
                </a:cubicBezTo>
                <a:cubicBezTo>
                  <a:pt x="101798" y="133023"/>
                  <a:pt x="98197" y="136624"/>
                  <a:pt x="93762" y="136624"/>
                </a:cubicBezTo>
                <a:cubicBezTo>
                  <a:pt x="89326" y="136624"/>
                  <a:pt x="85725" y="133023"/>
                  <a:pt x="85725" y="128588"/>
                </a:cubicBezTo>
                <a:cubicBezTo>
                  <a:pt x="85725" y="124152"/>
                  <a:pt x="89326" y="120551"/>
                  <a:pt x="93762" y="120551"/>
                </a:cubicBezTo>
                <a:close/>
                <a:moveTo>
                  <a:pt x="112514" y="128588"/>
                </a:moveTo>
                <a:cubicBezTo>
                  <a:pt x="112514" y="124152"/>
                  <a:pt x="116115" y="120551"/>
                  <a:pt x="120551" y="120551"/>
                </a:cubicBezTo>
                <a:cubicBezTo>
                  <a:pt x="124986" y="120551"/>
                  <a:pt x="128588" y="124152"/>
                  <a:pt x="128588" y="128588"/>
                </a:cubicBezTo>
                <a:cubicBezTo>
                  <a:pt x="128588" y="133023"/>
                  <a:pt x="124986" y="136624"/>
                  <a:pt x="120551" y="136624"/>
                </a:cubicBezTo>
                <a:cubicBezTo>
                  <a:pt x="116115" y="136624"/>
                  <a:pt x="112514" y="133023"/>
                  <a:pt x="112514" y="128588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3" name="Text 20"/>
          <p:cNvSpPr/>
          <p:nvPr/>
        </p:nvSpPr>
        <p:spPr>
          <a:xfrm>
            <a:off x="4895850" y="5029200"/>
            <a:ext cx="120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 Layer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436269" y="55245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5" name="Text 22"/>
          <p:cNvSpPr/>
          <p:nvPr/>
        </p:nvSpPr>
        <p:spPr>
          <a:xfrm>
            <a:off x="4543425" y="54673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FastAPI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436269" y="58293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7" name="Text 24"/>
          <p:cNvSpPr/>
          <p:nvPr/>
        </p:nvSpPr>
        <p:spPr>
          <a:xfrm>
            <a:off x="4543425" y="57721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Uvicorn ASGI Server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436269" y="61341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29" name="Text 26"/>
          <p:cNvSpPr/>
          <p:nvPr/>
        </p:nvSpPr>
        <p:spPr>
          <a:xfrm>
            <a:off x="4543425" y="60769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Thermodynamic Engine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436269" y="64389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1" name="Text 28"/>
          <p:cNvSpPr/>
          <p:nvPr/>
        </p:nvSpPr>
        <p:spPr>
          <a:xfrm>
            <a:off x="4543425" y="63817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Pydantic Validation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105775" y="4816477"/>
            <a:ext cx="3702050" cy="1949450"/>
          </a:xfrm>
          <a:custGeom>
            <a:avLst/>
            <a:gdLst/>
            <a:ahLst/>
            <a:cxnLst/>
            <a:rect l="l" t="t" r="r" b="b"/>
            <a:pathLst>
              <a:path w="3702050" h="1949450">
                <a:moveTo>
                  <a:pt x="114296" y="0"/>
                </a:moveTo>
                <a:lnTo>
                  <a:pt x="3587754" y="0"/>
                </a:lnTo>
                <a:cubicBezTo>
                  <a:pt x="3650878" y="0"/>
                  <a:pt x="3702050" y="51172"/>
                  <a:pt x="3702050" y="114296"/>
                </a:cubicBezTo>
                <a:lnTo>
                  <a:pt x="3702050" y="1835154"/>
                </a:lnTo>
                <a:cubicBezTo>
                  <a:pt x="3702050" y="1898278"/>
                  <a:pt x="3650878" y="1949450"/>
                  <a:pt x="3587754" y="1949450"/>
                </a:cubicBezTo>
                <a:lnTo>
                  <a:pt x="114296" y="1949450"/>
                </a:lnTo>
                <a:cubicBezTo>
                  <a:pt x="51172" y="1949450"/>
                  <a:pt x="0" y="1898278"/>
                  <a:pt x="0" y="1835154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00D4AA">
              <a:alpha val="10196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8261350" y="49720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8368507" y="5076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50430"/>
                </a:moveTo>
                <a:lnTo>
                  <a:pt x="136155" y="82577"/>
                </a:lnTo>
                <a:cubicBezTo>
                  <a:pt x="133075" y="85658"/>
                  <a:pt x="128487" y="86562"/>
                  <a:pt x="124469" y="84888"/>
                </a:cubicBezTo>
                <a:cubicBezTo>
                  <a:pt x="120450" y="83214"/>
                  <a:pt x="117872" y="79329"/>
                  <a:pt x="117872" y="75009"/>
                </a:cubicBezTo>
                <a:lnTo>
                  <a:pt x="117872" y="53578"/>
                </a:ln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117872" y="32147"/>
                </a:lnTo>
                <a:lnTo>
                  <a:pt x="117872" y="10716"/>
                </a:lnTo>
                <a:cubicBezTo>
                  <a:pt x="117872" y="6396"/>
                  <a:pt x="120484" y="2478"/>
                  <a:pt x="124502" y="804"/>
                </a:cubicBezTo>
                <a:cubicBezTo>
                  <a:pt x="128521" y="-871"/>
                  <a:pt x="133108" y="67"/>
                  <a:pt x="136189" y="3114"/>
                </a:cubicBezTo>
                <a:lnTo>
                  <a:pt x="168336" y="35261"/>
                </a:lnTo>
                <a:cubicBezTo>
                  <a:pt x="172522" y="39447"/>
                  <a:pt x="172522" y="46245"/>
                  <a:pt x="168336" y="50430"/>
                </a:cubicBezTo>
                <a:close/>
                <a:moveTo>
                  <a:pt x="35261" y="168302"/>
                </a:moveTo>
                <a:lnTo>
                  <a:pt x="3114" y="136155"/>
                </a:lnTo>
                <a:cubicBezTo>
                  <a:pt x="-1072" y="131970"/>
                  <a:pt x="-1072" y="125172"/>
                  <a:pt x="3114" y="120986"/>
                </a:cubicBezTo>
                <a:lnTo>
                  <a:pt x="35261" y="88839"/>
                </a:lnTo>
                <a:cubicBezTo>
                  <a:pt x="38342" y="85758"/>
                  <a:pt x="42929" y="84854"/>
                  <a:pt x="46948" y="86529"/>
                </a:cubicBezTo>
                <a:cubicBezTo>
                  <a:pt x="50966" y="88203"/>
                  <a:pt x="53578" y="92121"/>
                  <a:pt x="53578" y="96441"/>
                </a:cubicBezTo>
                <a:lnTo>
                  <a:pt x="53578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cubicBezTo>
                  <a:pt x="171450" y="134515"/>
                  <a:pt x="166661" y="139303"/>
                  <a:pt x="160734" y="139303"/>
                </a:cubicBezTo>
                <a:lnTo>
                  <a:pt x="53578" y="139303"/>
                </a:lnTo>
                <a:lnTo>
                  <a:pt x="53578" y="160734"/>
                </a:lnTo>
                <a:cubicBezTo>
                  <a:pt x="53578" y="165054"/>
                  <a:pt x="50966" y="168972"/>
                  <a:pt x="46948" y="170646"/>
                </a:cubicBezTo>
                <a:cubicBezTo>
                  <a:pt x="42929" y="172321"/>
                  <a:pt x="38342" y="171383"/>
                  <a:pt x="35261" y="168336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5" name="Text 32"/>
          <p:cNvSpPr/>
          <p:nvPr/>
        </p:nvSpPr>
        <p:spPr>
          <a:xfrm>
            <a:off x="8756650" y="5029200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Flow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297069" y="55245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7" name="Text 34"/>
          <p:cNvSpPr/>
          <p:nvPr/>
        </p:nvSpPr>
        <p:spPr>
          <a:xfrm>
            <a:off x="8404225" y="54673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API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8297069" y="58293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39" name="Text 36"/>
          <p:cNvSpPr/>
          <p:nvPr/>
        </p:nvSpPr>
        <p:spPr>
          <a:xfrm>
            <a:off x="8404225" y="57721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Exchange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297069" y="61341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1" name="Text 38"/>
          <p:cNvSpPr/>
          <p:nvPr/>
        </p:nvSpPr>
        <p:spPr>
          <a:xfrm>
            <a:off x="8404225" y="60769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HTTP/HTTPS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8297069" y="6438900"/>
            <a:ext cx="71438" cy="114300"/>
          </a:xfrm>
          <a:custGeom>
            <a:avLst/>
            <a:gdLst/>
            <a:ahLst/>
            <a:cxnLst/>
            <a:rect l="l" t="t" r="r" b="b"/>
            <a:pathLst>
              <a:path w="71438" h="114300">
                <a:moveTo>
                  <a:pt x="69451" y="52105"/>
                </a:moveTo>
                <a:cubicBezTo>
                  <a:pt x="72241" y="54895"/>
                  <a:pt x="72241" y="59427"/>
                  <a:pt x="69451" y="62218"/>
                </a:cubicBezTo>
                <a:lnTo>
                  <a:pt x="26588" y="105080"/>
                </a:lnTo>
                <a:cubicBezTo>
                  <a:pt x="23798" y="107871"/>
                  <a:pt x="19266" y="107871"/>
                  <a:pt x="16475" y="105080"/>
                </a:cubicBezTo>
                <a:cubicBezTo>
                  <a:pt x="13685" y="102290"/>
                  <a:pt x="13685" y="97758"/>
                  <a:pt x="16475" y="94967"/>
                </a:cubicBezTo>
                <a:lnTo>
                  <a:pt x="54293" y="57150"/>
                </a:lnTo>
                <a:lnTo>
                  <a:pt x="16498" y="19333"/>
                </a:lnTo>
                <a:cubicBezTo>
                  <a:pt x="13707" y="16542"/>
                  <a:pt x="13707" y="12010"/>
                  <a:pt x="16498" y="9220"/>
                </a:cubicBezTo>
                <a:cubicBezTo>
                  <a:pt x="19288" y="6429"/>
                  <a:pt x="23820" y="6429"/>
                  <a:pt x="26610" y="9220"/>
                </a:cubicBezTo>
                <a:lnTo>
                  <a:pt x="69473" y="52082"/>
                </a:ln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3" name="Text 40"/>
          <p:cNvSpPr/>
          <p:nvPr/>
        </p:nvSpPr>
        <p:spPr>
          <a:xfrm>
            <a:off x="8404225" y="63817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Processing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CODEBASE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 Implementation - Python/FastAPI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184275"/>
            <a:ext cx="5635625" cy="5292725"/>
          </a:xfrm>
          <a:custGeom>
            <a:avLst/>
            <a:gdLst/>
            <a:ahLst/>
            <a:cxnLst/>
            <a:rect l="l" t="t" r="r" b="b"/>
            <a:pathLst>
              <a:path w="5635625" h="5292725">
                <a:moveTo>
                  <a:pt x="114323" y="0"/>
                </a:moveTo>
                <a:lnTo>
                  <a:pt x="5521302" y="0"/>
                </a:lnTo>
                <a:cubicBezTo>
                  <a:pt x="5584441" y="0"/>
                  <a:pt x="5635625" y="51184"/>
                  <a:pt x="5635625" y="114323"/>
                </a:cubicBezTo>
                <a:lnTo>
                  <a:pt x="5635625" y="5178402"/>
                </a:lnTo>
                <a:cubicBezTo>
                  <a:pt x="5635625" y="5241541"/>
                  <a:pt x="5584441" y="5292725"/>
                  <a:pt x="5521302" y="5292725"/>
                </a:cubicBezTo>
                <a:lnTo>
                  <a:pt x="114323" y="5292725"/>
                </a:lnTo>
                <a:cubicBezTo>
                  <a:pt x="51184" y="5292725"/>
                  <a:pt x="0" y="5241541"/>
                  <a:pt x="0" y="5178402"/>
                </a:cubicBezTo>
                <a:lnTo>
                  <a:pt x="0" y="114323"/>
                </a:lnTo>
                <a:cubicBezTo>
                  <a:pt x="0" y="51226"/>
                  <a:pt x="51226" y="0"/>
                  <a:pt x="114323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9756" y="141605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6" name="Text 4"/>
          <p:cNvSpPr/>
          <p:nvPr/>
        </p:nvSpPr>
        <p:spPr>
          <a:xfrm>
            <a:off x="815975" y="1377953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 Architecture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6900" y="1797053"/>
            <a:ext cx="5229225" cy="1219200"/>
          </a:xfrm>
          <a:custGeom>
            <a:avLst/>
            <a:gdLst/>
            <a:ahLst/>
            <a:cxnLst/>
            <a:rect l="l" t="t" r="r" b="b"/>
            <a:pathLst>
              <a:path w="5229225" h="1219200">
                <a:moveTo>
                  <a:pt x="38100" y="0"/>
                </a:moveTo>
                <a:lnTo>
                  <a:pt x="5153025" y="0"/>
                </a:lnTo>
                <a:cubicBezTo>
                  <a:pt x="5195081" y="0"/>
                  <a:pt x="5229225" y="34144"/>
                  <a:pt x="5229225" y="76200"/>
                </a:cubicBezTo>
                <a:lnTo>
                  <a:pt x="5229225" y="1143000"/>
                </a:lnTo>
                <a:cubicBezTo>
                  <a:pt x="5229225" y="1185056"/>
                  <a:pt x="5195081" y="1219200"/>
                  <a:pt x="5153025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96900" y="1797053"/>
            <a:ext cx="38100" cy="1219200"/>
          </a:xfrm>
          <a:custGeom>
            <a:avLst/>
            <a:gdLst/>
            <a:ahLst/>
            <a:cxnLst/>
            <a:rect l="l" t="t" r="r" b="b"/>
            <a:pathLst>
              <a:path w="38100" h="1219200">
                <a:moveTo>
                  <a:pt x="38100" y="0"/>
                </a:moveTo>
                <a:lnTo>
                  <a:pt x="38100" y="0"/>
                </a:lnTo>
                <a:lnTo>
                  <a:pt x="38100" y="1219200"/>
                </a:ln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9" name="Shape 7"/>
          <p:cNvSpPr/>
          <p:nvPr/>
        </p:nvSpPr>
        <p:spPr>
          <a:xfrm>
            <a:off x="802878" y="199707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53578"/>
                </a:lnTo>
                <a:cubicBezTo>
                  <a:pt x="0" y="65399"/>
                  <a:pt x="9611" y="75009"/>
                  <a:pt x="21431" y="75009"/>
                </a:cubicBezTo>
                <a:lnTo>
                  <a:pt x="128588" y="75009"/>
                </a:lnTo>
                <a:cubicBezTo>
                  <a:pt x="140408" y="75009"/>
                  <a:pt x="150019" y="65399"/>
                  <a:pt x="150019" y="5357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93762" y="34826"/>
                </a:moveTo>
                <a:cubicBezTo>
                  <a:pt x="98197" y="34826"/>
                  <a:pt x="101798" y="38427"/>
                  <a:pt x="101798" y="42863"/>
                </a:cubicBezTo>
                <a:cubicBezTo>
                  <a:pt x="101798" y="47298"/>
                  <a:pt x="98197" y="50899"/>
                  <a:pt x="93762" y="50899"/>
                </a:cubicBezTo>
                <a:cubicBezTo>
                  <a:pt x="89326" y="50899"/>
                  <a:pt x="85725" y="47298"/>
                  <a:pt x="85725" y="42863"/>
                </a:cubicBezTo>
                <a:cubicBezTo>
                  <a:pt x="85725" y="38427"/>
                  <a:pt x="89326" y="34826"/>
                  <a:pt x="93762" y="34826"/>
                </a:cubicBezTo>
                <a:close/>
                <a:moveTo>
                  <a:pt x="112514" y="42863"/>
                </a:moveTo>
                <a:cubicBezTo>
                  <a:pt x="112514" y="38427"/>
                  <a:pt x="116115" y="34826"/>
                  <a:pt x="120551" y="34826"/>
                </a:cubicBezTo>
                <a:cubicBezTo>
                  <a:pt x="124986" y="34826"/>
                  <a:pt x="128588" y="38427"/>
                  <a:pt x="128588" y="42863"/>
                </a:cubicBezTo>
                <a:cubicBezTo>
                  <a:pt x="128588" y="47298"/>
                  <a:pt x="124986" y="50899"/>
                  <a:pt x="120551" y="50899"/>
                </a:cubicBezTo>
                <a:cubicBezTo>
                  <a:pt x="116115" y="50899"/>
                  <a:pt x="112514" y="47298"/>
                  <a:pt x="112514" y="42863"/>
                </a:cubicBezTo>
                <a:close/>
                <a:moveTo>
                  <a:pt x="21431" y="96441"/>
                </a:move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lose/>
                <a:moveTo>
                  <a:pt x="93762" y="120551"/>
                </a:moveTo>
                <a:cubicBezTo>
                  <a:pt x="98197" y="120551"/>
                  <a:pt x="101798" y="124152"/>
                  <a:pt x="101798" y="128588"/>
                </a:cubicBezTo>
                <a:cubicBezTo>
                  <a:pt x="101798" y="133023"/>
                  <a:pt x="98197" y="136624"/>
                  <a:pt x="93762" y="136624"/>
                </a:cubicBezTo>
                <a:cubicBezTo>
                  <a:pt x="89326" y="136624"/>
                  <a:pt x="85725" y="133023"/>
                  <a:pt x="85725" y="128588"/>
                </a:cubicBezTo>
                <a:cubicBezTo>
                  <a:pt x="85725" y="124152"/>
                  <a:pt x="89326" y="120551"/>
                  <a:pt x="93762" y="120551"/>
                </a:cubicBezTo>
                <a:close/>
                <a:moveTo>
                  <a:pt x="112514" y="128588"/>
                </a:moveTo>
                <a:cubicBezTo>
                  <a:pt x="112514" y="124152"/>
                  <a:pt x="116115" y="120551"/>
                  <a:pt x="120551" y="120551"/>
                </a:cubicBezTo>
                <a:cubicBezTo>
                  <a:pt x="124986" y="120551"/>
                  <a:pt x="128588" y="124152"/>
                  <a:pt x="128588" y="128588"/>
                </a:cubicBezTo>
                <a:cubicBezTo>
                  <a:pt x="128588" y="133023"/>
                  <a:pt x="124986" y="136624"/>
                  <a:pt x="120551" y="136624"/>
                </a:cubicBezTo>
                <a:cubicBezTo>
                  <a:pt x="116115" y="136624"/>
                  <a:pt x="112514" y="133023"/>
                  <a:pt x="112514" y="128588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10" name="Text 8"/>
          <p:cNvSpPr/>
          <p:nvPr/>
        </p:nvSpPr>
        <p:spPr>
          <a:xfrm>
            <a:off x="987425" y="1949453"/>
            <a:ext cx="477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 Framework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8350" y="2292353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High-performance ASGI web framework for building APIs with Python.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68350" y="2597153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33350" y="0"/>
                </a:moveTo>
                <a:lnTo>
                  <a:pt x="942975" y="0"/>
                </a:lnTo>
                <a:cubicBezTo>
                  <a:pt x="1016573" y="0"/>
                  <a:pt x="1076325" y="59752"/>
                  <a:pt x="1076325" y="133350"/>
                </a:cubicBezTo>
                <a:lnTo>
                  <a:pt x="1076325" y="133350"/>
                </a:lnTo>
                <a:cubicBezTo>
                  <a:pt x="1076325" y="206948"/>
                  <a:pt x="1016573" y="266700"/>
                  <a:pt x="9429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68350" y="2597153"/>
            <a:ext cx="11430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Support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22363" y="2597153"/>
            <a:ext cx="1428750" cy="266700"/>
          </a:xfrm>
          <a:custGeom>
            <a:avLst/>
            <a:gdLst/>
            <a:ahLst/>
            <a:cxnLst/>
            <a:rect l="l" t="t" r="r" b="b"/>
            <a:pathLst>
              <a:path w="1428750" h="266700">
                <a:moveTo>
                  <a:pt x="133350" y="0"/>
                </a:moveTo>
                <a:lnTo>
                  <a:pt x="1295400" y="0"/>
                </a:lnTo>
                <a:cubicBezTo>
                  <a:pt x="1368998" y="0"/>
                  <a:pt x="1428750" y="59752"/>
                  <a:pt x="1428750" y="133350"/>
                </a:cubicBezTo>
                <a:lnTo>
                  <a:pt x="1428750" y="133350"/>
                </a:lnTo>
                <a:cubicBezTo>
                  <a:pt x="1428750" y="206948"/>
                  <a:pt x="1368998" y="266700"/>
                  <a:pt x="12954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00D4AA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922363" y="2597153"/>
            <a:ext cx="14954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 Documentation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6900" y="3130553"/>
            <a:ext cx="5229225" cy="1295400"/>
          </a:xfrm>
          <a:custGeom>
            <a:avLst/>
            <a:gdLst/>
            <a:ahLst/>
            <a:cxnLst/>
            <a:rect l="l" t="t" r="r" b="b"/>
            <a:pathLst>
              <a:path w="5229225" h="1295400">
                <a:moveTo>
                  <a:pt x="38100" y="0"/>
                </a:moveTo>
                <a:lnTo>
                  <a:pt x="5153030" y="0"/>
                </a:lnTo>
                <a:cubicBezTo>
                  <a:pt x="5195083" y="0"/>
                  <a:pt x="5229225" y="34142"/>
                  <a:pt x="5229225" y="76195"/>
                </a:cubicBezTo>
                <a:lnTo>
                  <a:pt x="5229225" y="1219205"/>
                </a:lnTo>
                <a:cubicBezTo>
                  <a:pt x="5229225" y="1261286"/>
                  <a:pt x="5195111" y="1295400"/>
                  <a:pt x="5153030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96900" y="3130553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8" name="Shape 16"/>
          <p:cNvSpPr/>
          <p:nvPr/>
        </p:nvSpPr>
        <p:spPr>
          <a:xfrm>
            <a:off x="802878" y="333057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19" name="Text 17"/>
          <p:cNvSpPr/>
          <p:nvPr/>
        </p:nvSpPr>
        <p:spPr>
          <a:xfrm>
            <a:off x="987425" y="3282953"/>
            <a:ext cx="477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Uvicorn Server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68350" y="3625853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Lightning-fast ASGI server running on http://0.0.0.0:8000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68350" y="3930653"/>
            <a:ext cx="4905375" cy="342900"/>
          </a:xfrm>
          <a:custGeom>
            <a:avLst/>
            <a:gdLst/>
            <a:ahLst/>
            <a:cxnLst/>
            <a:rect l="l" t="t" r="r" b="b"/>
            <a:pathLst>
              <a:path w="4905375" h="342900">
                <a:moveTo>
                  <a:pt x="38100" y="0"/>
                </a:moveTo>
                <a:lnTo>
                  <a:pt x="4867275" y="0"/>
                </a:lnTo>
                <a:cubicBezTo>
                  <a:pt x="4888317" y="0"/>
                  <a:pt x="4905375" y="17058"/>
                  <a:pt x="4905375" y="38100"/>
                </a:cubicBezTo>
                <a:lnTo>
                  <a:pt x="4905375" y="304800"/>
                </a:lnTo>
                <a:cubicBezTo>
                  <a:pt x="4905375" y="325842"/>
                  <a:pt x="4888317" y="342900"/>
                  <a:pt x="48672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2AC">
              <a:alpha val="1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68350" y="3930653"/>
            <a:ext cx="4972050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2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INFO: Uvicorn running on http://0.0.0.0:8000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6900" y="4540253"/>
            <a:ext cx="5229225" cy="1104900"/>
          </a:xfrm>
          <a:custGeom>
            <a:avLst/>
            <a:gdLst/>
            <a:ahLst/>
            <a:cxnLst/>
            <a:rect l="l" t="t" r="r" b="b"/>
            <a:pathLst>
              <a:path w="5229225" h="1104900">
                <a:moveTo>
                  <a:pt x="38100" y="0"/>
                </a:moveTo>
                <a:lnTo>
                  <a:pt x="5153020" y="0"/>
                </a:lnTo>
                <a:cubicBezTo>
                  <a:pt x="5195107" y="0"/>
                  <a:pt x="5229225" y="34118"/>
                  <a:pt x="5229225" y="76205"/>
                </a:cubicBezTo>
                <a:lnTo>
                  <a:pt x="5229225" y="1028695"/>
                </a:lnTo>
                <a:cubicBezTo>
                  <a:pt x="5229225" y="1070782"/>
                  <a:pt x="5195107" y="1104900"/>
                  <a:pt x="5153020" y="1104900"/>
                </a:cubicBez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596900" y="4540253"/>
            <a:ext cx="38100" cy="1104900"/>
          </a:xfrm>
          <a:custGeom>
            <a:avLst/>
            <a:gdLst/>
            <a:ahLst/>
            <a:cxnLst/>
            <a:rect l="l" t="t" r="r" b="b"/>
            <a:pathLst>
              <a:path w="38100" h="1104900">
                <a:moveTo>
                  <a:pt x="38100" y="0"/>
                </a:moveTo>
                <a:lnTo>
                  <a:pt x="38100" y="0"/>
                </a:lnTo>
                <a:lnTo>
                  <a:pt x="38100" y="1104900"/>
                </a:ln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5" name="Shape 23"/>
          <p:cNvSpPr/>
          <p:nvPr/>
        </p:nvSpPr>
        <p:spPr>
          <a:xfrm>
            <a:off x="802878" y="474027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26" name="Text 24"/>
          <p:cNvSpPr/>
          <p:nvPr/>
        </p:nvSpPr>
        <p:spPr>
          <a:xfrm>
            <a:off x="987425" y="4692653"/>
            <a:ext cx="477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Caching Mechanism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68350" y="5035553"/>
            <a:ext cx="4981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caching for repeated calculations, reducing computation time by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A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75375" y="1184275"/>
            <a:ext cx="5635625" cy="3940175"/>
          </a:xfrm>
          <a:custGeom>
            <a:avLst/>
            <a:gdLst/>
            <a:ahLst/>
            <a:cxnLst/>
            <a:rect l="l" t="t" r="r" b="b"/>
            <a:pathLst>
              <a:path w="5635625" h="3940175">
                <a:moveTo>
                  <a:pt x="114304" y="0"/>
                </a:moveTo>
                <a:lnTo>
                  <a:pt x="5521321" y="0"/>
                </a:lnTo>
                <a:cubicBezTo>
                  <a:pt x="5584449" y="0"/>
                  <a:pt x="5635625" y="51176"/>
                  <a:pt x="5635625" y="114304"/>
                </a:cubicBezTo>
                <a:lnTo>
                  <a:pt x="5635625" y="3825871"/>
                </a:lnTo>
                <a:cubicBezTo>
                  <a:pt x="5635625" y="3888999"/>
                  <a:pt x="5584449" y="3940175"/>
                  <a:pt x="5521321" y="3940175"/>
                </a:cubicBezTo>
                <a:lnTo>
                  <a:pt x="114304" y="3940175"/>
                </a:lnTo>
                <a:cubicBezTo>
                  <a:pt x="51176" y="3940175"/>
                  <a:pt x="0" y="3888999"/>
                  <a:pt x="0" y="382587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8467">
            <a:solidFill>
              <a:srgbClr val="4A5568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04769" y="141605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38B2AC"/>
          </a:solidFill>
          <a:ln/>
        </p:spPr>
      </p:sp>
      <p:sp>
        <p:nvSpPr>
          <p:cNvPr id="30" name="Text 28"/>
          <p:cNvSpPr/>
          <p:nvPr/>
        </p:nvSpPr>
        <p:spPr>
          <a:xfrm>
            <a:off x="6607175" y="1377953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Endpoints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72225" y="1800228"/>
            <a:ext cx="5235575" cy="806450"/>
          </a:xfrm>
          <a:custGeom>
            <a:avLst/>
            <a:gdLst/>
            <a:ahLst/>
            <a:cxnLst/>
            <a:rect l="l" t="t" r="r" b="b"/>
            <a:pathLst>
              <a:path w="5235575" h="806450">
                <a:moveTo>
                  <a:pt x="76201" y="0"/>
                </a:moveTo>
                <a:lnTo>
                  <a:pt x="5159374" y="0"/>
                </a:lnTo>
                <a:cubicBezTo>
                  <a:pt x="5201458" y="0"/>
                  <a:pt x="5235575" y="34117"/>
                  <a:pt x="5235575" y="76201"/>
                </a:cubicBezTo>
                <a:lnTo>
                  <a:pt x="5235575" y="730249"/>
                </a:lnTo>
                <a:cubicBezTo>
                  <a:pt x="5235575" y="772333"/>
                  <a:pt x="5201458" y="806450"/>
                  <a:pt x="5159374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527800" y="1955802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 /scenarios/base_case/calculate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913666" y="1955802"/>
            <a:ext cx="542925" cy="228600"/>
          </a:xfrm>
          <a:custGeom>
            <a:avLst/>
            <a:gdLst/>
            <a:ahLst/>
            <a:cxnLst/>
            <a:rect l="l" t="t" r="r" b="b"/>
            <a:pathLst>
              <a:path w="542925" h="228600">
                <a:moveTo>
                  <a:pt x="38101" y="0"/>
                </a:moveTo>
                <a:lnTo>
                  <a:pt x="504824" y="0"/>
                </a:lnTo>
                <a:cubicBezTo>
                  <a:pt x="525867" y="0"/>
                  <a:pt x="542925" y="17058"/>
                  <a:pt x="542925" y="38101"/>
                </a:cubicBezTo>
                <a:lnTo>
                  <a:pt x="542925" y="190499"/>
                </a:lnTo>
                <a:cubicBezTo>
                  <a:pt x="542925" y="211542"/>
                  <a:pt x="525867" y="228600"/>
                  <a:pt x="5048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913666" y="1955802"/>
            <a:ext cx="6000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 OK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27800" y="2260602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Calculate base case scenario with default parameters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72225" y="2727325"/>
            <a:ext cx="5235575" cy="806450"/>
          </a:xfrm>
          <a:custGeom>
            <a:avLst/>
            <a:gdLst/>
            <a:ahLst/>
            <a:cxnLst/>
            <a:rect l="l" t="t" r="r" b="b"/>
            <a:pathLst>
              <a:path w="5235575" h="806450">
                <a:moveTo>
                  <a:pt x="76201" y="0"/>
                </a:moveTo>
                <a:lnTo>
                  <a:pt x="5159374" y="0"/>
                </a:lnTo>
                <a:cubicBezTo>
                  <a:pt x="5201458" y="0"/>
                  <a:pt x="5235575" y="34117"/>
                  <a:pt x="5235575" y="76201"/>
                </a:cubicBezTo>
                <a:lnTo>
                  <a:pt x="5235575" y="730249"/>
                </a:lnTo>
                <a:cubicBezTo>
                  <a:pt x="5235575" y="772333"/>
                  <a:pt x="5201458" y="806450"/>
                  <a:pt x="5159374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38B2AC">
                <a:alpha val="30196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527800" y="2882903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2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 /custom/calculate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913666" y="2882903"/>
            <a:ext cx="542925" cy="228600"/>
          </a:xfrm>
          <a:custGeom>
            <a:avLst/>
            <a:gdLst/>
            <a:ahLst/>
            <a:cxnLst/>
            <a:rect l="l" t="t" r="r" b="b"/>
            <a:pathLst>
              <a:path w="542925" h="228600">
                <a:moveTo>
                  <a:pt x="38101" y="0"/>
                </a:moveTo>
                <a:lnTo>
                  <a:pt x="504824" y="0"/>
                </a:lnTo>
                <a:cubicBezTo>
                  <a:pt x="525867" y="0"/>
                  <a:pt x="542925" y="17058"/>
                  <a:pt x="542925" y="38101"/>
                </a:cubicBezTo>
                <a:lnTo>
                  <a:pt x="542925" y="190499"/>
                </a:lnTo>
                <a:cubicBezTo>
                  <a:pt x="542925" y="211542"/>
                  <a:pt x="525867" y="228600"/>
                  <a:pt x="5048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10913666" y="2882903"/>
            <a:ext cx="6000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 OK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27800" y="3187703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calculation with user-defined parameters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72225" y="3654427"/>
            <a:ext cx="5235575" cy="806450"/>
          </a:xfrm>
          <a:custGeom>
            <a:avLst/>
            <a:gdLst/>
            <a:ahLst/>
            <a:cxnLst/>
            <a:rect l="l" t="t" r="r" b="b"/>
            <a:pathLst>
              <a:path w="5235575" h="806450">
                <a:moveTo>
                  <a:pt x="76201" y="0"/>
                </a:moveTo>
                <a:lnTo>
                  <a:pt x="5159374" y="0"/>
                </a:lnTo>
                <a:cubicBezTo>
                  <a:pt x="5201458" y="0"/>
                  <a:pt x="5235575" y="34117"/>
                  <a:pt x="5235575" y="76201"/>
                </a:cubicBezTo>
                <a:lnTo>
                  <a:pt x="5235575" y="730249"/>
                </a:lnTo>
                <a:cubicBezTo>
                  <a:pt x="5235575" y="772333"/>
                  <a:pt x="5201458" y="806450"/>
                  <a:pt x="5159374" y="806450"/>
                </a:cubicBezTo>
                <a:lnTo>
                  <a:pt x="76201" y="806450"/>
                </a:lnTo>
                <a:cubicBezTo>
                  <a:pt x="34145" y="806450"/>
                  <a:pt x="0" y="772305"/>
                  <a:pt x="0" y="7302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8467">
            <a:solidFill>
              <a:srgbClr val="00D4AA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527800" y="38100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D4A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GET /results/{id}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105555" y="3810000"/>
            <a:ext cx="352425" cy="228600"/>
          </a:xfrm>
          <a:custGeom>
            <a:avLst/>
            <a:gdLst/>
            <a:ahLst/>
            <a:cxnLst/>
            <a:rect l="l" t="t" r="r" b="b"/>
            <a:pathLst>
              <a:path w="352425" h="228600">
                <a:moveTo>
                  <a:pt x="38101" y="0"/>
                </a:moveTo>
                <a:lnTo>
                  <a:pt x="314324" y="0"/>
                </a:lnTo>
                <a:cubicBezTo>
                  <a:pt x="335367" y="0"/>
                  <a:pt x="352425" y="17058"/>
                  <a:pt x="352425" y="38101"/>
                </a:cubicBezTo>
                <a:lnTo>
                  <a:pt x="352425" y="190499"/>
                </a:lnTo>
                <a:cubicBezTo>
                  <a:pt x="352425" y="211542"/>
                  <a:pt x="335367" y="228600"/>
                  <a:pt x="314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B7FFF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105555" y="3810000"/>
            <a:ext cx="409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1A2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27800" y="4114800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Retrieve calculation results by ID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5375" y="5286378"/>
            <a:ext cx="5635625" cy="1187450"/>
          </a:xfrm>
          <a:custGeom>
            <a:avLst/>
            <a:gdLst/>
            <a:ahLst/>
            <a:cxnLst/>
            <a:rect l="l" t="t" r="r" b="b"/>
            <a:pathLst>
              <a:path w="5635625" h="1187450">
                <a:moveTo>
                  <a:pt x="114304" y="0"/>
                </a:moveTo>
                <a:lnTo>
                  <a:pt x="5521321" y="0"/>
                </a:lnTo>
                <a:cubicBezTo>
                  <a:pt x="5584449" y="0"/>
                  <a:pt x="5635625" y="51176"/>
                  <a:pt x="5635625" y="114304"/>
                </a:cubicBezTo>
                <a:lnTo>
                  <a:pt x="5635625" y="1073146"/>
                </a:lnTo>
                <a:cubicBezTo>
                  <a:pt x="5635625" y="1136274"/>
                  <a:pt x="5584449" y="1187450"/>
                  <a:pt x="5521321" y="1187450"/>
                </a:cubicBezTo>
                <a:lnTo>
                  <a:pt x="114304" y="1187450"/>
                </a:lnTo>
                <a:cubicBezTo>
                  <a:pt x="51176" y="1187450"/>
                  <a:pt x="0" y="1136274"/>
                  <a:pt x="0" y="1073146"/>
                </a:cubicBezTo>
                <a:lnTo>
                  <a:pt x="0" y="114304"/>
                </a:lnTo>
                <a:cubicBezTo>
                  <a:pt x="0" y="51176"/>
                  <a:pt x="51176" y="0"/>
                  <a:pt x="11430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D4AA">
                  <a:alpha val="20000"/>
                </a:srgbClr>
              </a:gs>
              <a:gs pos="100000">
                <a:srgbClr val="38B2AC">
                  <a:alpha val="10000"/>
                </a:srgbClr>
              </a:gs>
            </a:gsLst>
            <a:lin ang="2700000" scaled="1"/>
          </a:gradFill>
          <a:ln w="8467">
            <a:solidFill>
              <a:srgbClr val="00D4AA">
                <a:alpha val="4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354763" y="54895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0D4AA"/>
          </a:solidFill>
          <a:ln/>
        </p:spPr>
      </p:sp>
      <p:sp>
        <p:nvSpPr>
          <p:cNvPr id="48" name="Text 46"/>
          <p:cNvSpPr/>
          <p:nvPr/>
        </p:nvSpPr>
        <p:spPr>
          <a:xfrm>
            <a:off x="6550025" y="5441952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&amp; Error Handling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30950" y="5822952"/>
            <a:ext cx="54006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Pydantic models ensure type safety and automatic validation. Request/response validation with detailed error messages.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AD-HTC Fuel-Enhanced Gas Cycle Analysis</dc:title>
  <dc:subject>AD-HTC Fuel-Enhanced Gas Cycle Analysis</dc:subject>
  <dc:creator>Kimi</dc:creator>
  <cp:lastModifiedBy>Kimi</cp:lastModifiedBy>
  <cp:revision>1</cp:revision>
  <dcterms:created xsi:type="dcterms:W3CDTF">2026-02-22T22:49:39Z</dcterms:created>
  <dcterms:modified xsi:type="dcterms:W3CDTF">2026-02-22T22:49:39Z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{"Label":"AD-HTC Fuel-Enhanced Gas Cycle Analysis","ContentProducer":"001191110108MACG2KBH8F10000","ProduceID":"19c87863-1402-8d08-8000-0000c756c31c","ReservedCode1":"","ContentPropagator":"001191110108MACG2KBH8F20000","PropagateID":"19c87863-1402-8d08-8000-0000c756c31c","ReservedCode2":""}</vt:lpwstr>
  </property>
</Properties>
</file>